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58" r:id="rId3"/>
    <p:sldId id="267" r:id="rId4"/>
    <p:sldId id="268" r:id="rId5"/>
    <p:sldId id="269" r:id="rId6"/>
    <p:sldId id="259" r:id="rId7"/>
    <p:sldId id="260" r:id="rId8"/>
    <p:sldId id="261" r:id="rId9"/>
    <p:sldId id="262" r:id="rId10"/>
    <p:sldId id="263" r:id="rId11"/>
    <p:sldId id="264" r:id="rId12"/>
    <p:sldId id="272" r:id="rId13"/>
    <p:sldId id="273" r:id="rId14"/>
    <p:sldId id="275" r:id="rId15"/>
    <p:sldId id="265" r:id="rId16"/>
    <p:sldId id="274" r:id="rId17"/>
    <p:sldId id="266" r:id="rId18"/>
    <p:sldId id="271" r:id="rId1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50" d="100"/>
          <a:sy n="50" d="100"/>
        </p:scale>
        <p:origin x="-624" y="-10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C0B748-8756-4FFA-AEA8-7230F4879919}" type="datetimeFigureOut">
              <a:rPr lang="es-MX" smtClean="0"/>
              <a:t>17/03/2015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7BA768-802B-48FA-BCF9-03B90B48B3DB}" type="slidenum">
              <a:rPr lang="es-MX" smtClean="0"/>
              <a:t>‹Nº›</a:t>
            </a:fld>
            <a:endParaRPr lang="es-MX"/>
          </a:p>
        </p:txBody>
      </p:sp>
    </p:spTree>
    <p:extLst>
      <p:ext uri="{BB962C8B-B14F-4D97-AF65-F5344CB8AC3E}">
        <p14:creationId xmlns:p14="http://schemas.microsoft.com/office/powerpoint/2010/main" val="3765516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9D0C8097-5086-4BDD-8F40-CF9D85E5DB86}" type="slidenum">
              <a:rPr lang="es-MX" smtClean="0">
                <a:solidFill>
                  <a:prstClr val="black"/>
                </a:solidFill>
              </a:rPr>
              <a:pPr/>
              <a:t>15</a:t>
            </a:fld>
            <a:endParaRPr lang="es-MX">
              <a:solidFill>
                <a:prstClr val="black"/>
              </a:solidFill>
            </a:endParaRPr>
          </a:p>
        </p:txBody>
      </p:sp>
    </p:spTree>
    <p:extLst>
      <p:ext uri="{BB962C8B-B14F-4D97-AF65-F5344CB8AC3E}">
        <p14:creationId xmlns:p14="http://schemas.microsoft.com/office/powerpoint/2010/main" val="1483762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9D0C8097-5086-4BDD-8F40-CF9D85E5DB86}" type="slidenum">
              <a:rPr lang="es-MX" smtClean="0">
                <a:solidFill>
                  <a:prstClr val="black"/>
                </a:solidFill>
              </a:rPr>
              <a:pPr/>
              <a:t>16</a:t>
            </a:fld>
            <a:endParaRPr lang="es-MX">
              <a:solidFill>
                <a:prstClr val="black"/>
              </a:solidFill>
            </a:endParaRPr>
          </a:p>
        </p:txBody>
      </p:sp>
    </p:spTree>
    <p:extLst>
      <p:ext uri="{BB962C8B-B14F-4D97-AF65-F5344CB8AC3E}">
        <p14:creationId xmlns:p14="http://schemas.microsoft.com/office/powerpoint/2010/main" val="1483762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D6278038-2D67-4FCE-AB8C-8F8E32CFB6A2}" type="datetimeFigureOut">
              <a:rPr lang="es-MX" smtClean="0">
                <a:solidFill>
                  <a:prstClr val="black">
                    <a:tint val="75000"/>
                  </a:prstClr>
                </a:solidFill>
              </a:rPr>
              <a:pPr/>
              <a:t>17/03/2015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9C94977-E949-48F7-A024-A087BA243C7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572596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6278038-2D67-4FCE-AB8C-8F8E32CFB6A2}" type="datetimeFigureOut">
              <a:rPr lang="es-MX" smtClean="0">
                <a:solidFill>
                  <a:prstClr val="black">
                    <a:tint val="75000"/>
                  </a:prstClr>
                </a:solidFill>
              </a:rPr>
              <a:pPr/>
              <a:t>17/03/2015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9C94977-E949-48F7-A024-A087BA243C7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997224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6278038-2D67-4FCE-AB8C-8F8E32CFB6A2}" type="datetimeFigureOut">
              <a:rPr lang="es-MX" smtClean="0">
                <a:solidFill>
                  <a:prstClr val="black">
                    <a:tint val="75000"/>
                  </a:prstClr>
                </a:solidFill>
              </a:rPr>
              <a:pPr/>
              <a:t>17/03/2015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9C94977-E949-48F7-A024-A087BA243C7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117027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6278038-2D67-4FCE-AB8C-8F8E32CFB6A2}" type="datetimeFigureOut">
              <a:rPr lang="es-MX" smtClean="0">
                <a:solidFill>
                  <a:prstClr val="black">
                    <a:tint val="75000"/>
                  </a:prstClr>
                </a:solidFill>
              </a:rPr>
              <a:pPr/>
              <a:t>17/03/2015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9C94977-E949-48F7-A024-A087BA243C7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52394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6278038-2D67-4FCE-AB8C-8F8E32CFB6A2}" type="datetimeFigureOut">
              <a:rPr lang="es-MX" smtClean="0">
                <a:solidFill>
                  <a:prstClr val="black">
                    <a:tint val="75000"/>
                  </a:prstClr>
                </a:solidFill>
              </a:rPr>
              <a:pPr/>
              <a:t>17/03/2015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9C94977-E949-48F7-A024-A087BA243C7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674069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D6278038-2D67-4FCE-AB8C-8F8E32CFB6A2}" type="datetimeFigureOut">
              <a:rPr lang="es-MX" smtClean="0">
                <a:solidFill>
                  <a:prstClr val="black">
                    <a:tint val="75000"/>
                  </a:prstClr>
                </a:solidFill>
              </a:rPr>
              <a:pPr/>
              <a:t>17/03/2015</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9C94977-E949-48F7-A024-A087BA243C7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113882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D6278038-2D67-4FCE-AB8C-8F8E32CFB6A2}" type="datetimeFigureOut">
              <a:rPr lang="es-MX" smtClean="0">
                <a:solidFill>
                  <a:prstClr val="black">
                    <a:tint val="75000"/>
                  </a:prstClr>
                </a:solidFill>
              </a:rPr>
              <a:pPr/>
              <a:t>17/03/2015</a:t>
            </a:fld>
            <a:endParaRPr lang="es-MX">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F9C94977-E949-48F7-A024-A087BA243C7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686870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D6278038-2D67-4FCE-AB8C-8F8E32CFB6A2}" type="datetimeFigureOut">
              <a:rPr lang="es-MX" smtClean="0">
                <a:solidFill>
                  <a:prstClr val="black">
                    <a:tint val="75000"/>
                  </a:prstClr>
                </a:solidFill>
              </a:rPr>
              <a:pPr/>
              <a:t>17/03/2015</a:t>
            </a:fld>
            <a:endParaRPr lang="es-MX">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F9C94977-E949-48F7-A024-A087BA243C7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86238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6278038-2D67-4FCE-AB8C-8F8E32CFB6A2}" type="datetimeFigureOut">
              <a:rPr lang="es-MX" smtClean="0">
                <a:solidFill>
                  <a:prstClr val="black">
                    <a:tint val="75000"/>
                  </a:prstClr>
                </a:solidFill>
              </a:rPr>
              <a:pPr/>
              <a:t>17/03/2015</a:t>
            </a:fld>
            <a:endParaRPr lang="es-MX">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MX">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F9C94977-E949-48F7-A024-A087BA243C7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785029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6278038-2D67-4FCE-AB8C-8F8E32CFB6A2}" type="datetimeFigureOut">
              <a:rPr lang="es-MX" smtClean="0">
                <a:solidFill>
                  <a:prstClr val="black">
                    <a:tint val="75000"/>
                  </a:prstClr>
                </a:solidFill>
              </a:rPr>
              <a:pPr/>
              <a:t>17/03/2015</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9C94977-E949-48F7-A024-A087BA243C7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336956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6278038-2D67-4FCE-AB8C-8F8E32CFB6A2}" type="datetimeFigureOut">
              <a:rPr lang="es-MX" smtClean="0">
                <a:solidFill>
                  <a:prstClr val="black">
                    <a:tint val="75000"/>
                  </a:prstClr>
                </a:solidFill>
              </a:rPr>
              <a:pPr/>
              <a:t>17/03/2015</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9C94977-E949-48F7-A024-A087BA243C7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182253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78038-2D67-4FCE-AB8C-8F8E32CFB6A2}" type="datetimeFigureOut">
              <a:rPr lang="es-MX" smtClean="0">
                <a:solidFill>
                  <a:prstClr val="black">
                    <a:tint val="75000"/>
                  </a:prstClr>
                </a:solidFill>
              </a:rPr>
              <a:pPr/>
              <a:t>17/03/2015</a:t>
            </a:fld>
            <a:endParaRPr lang="es-MX">
              <a:solidFill>
                <a:prstClr val="black">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94977-E949-48F7-A024-A087BA243C7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2217861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2.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g"/><Relationship Id="rId1" Type="http://schemas.openxmlformats.org/officeDocument/2006/relationships/slideLayout" Target="../slideLayouts/slideLayout2.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3" Type="http://schemas.openxmlformats.org/officeDocument/2006/relationships/hyperlink" Target="http://www.dgespe.sep.gob.mx/reforma_curricular/planes/lepree/ada_lepree" TargetMode="External"/><Relationship Id="rId18" Type="http://schemas.openxmlformats.org/officeDocument/2006/relationships/hyperlink" Target="http://www.dgespe.sep.gob.mx/reforma_curricular/planes/lepree/pp_lepree" TargetMode="External"/><Relationship Id="rId26" Type="http://schemas.openxmlformats.org/officeDocument/2006/relationships/hyperlink" Target="http://www.dgespe.sep.gob.mx/reforma_curricular/planes/lepree/liycl_lepree" TargetMode="External"/><Relationship Id="rId39" Type="http://schemas.openxmlformats.org/officeDocument/2006/relationships/hyperlink" Target="http://www.dgespe.sep.gob.mx/reforma_curricular/planes/lepree/o_lepree" TargetMode="External"/><Relationship Id="rId3" Type="http://schemas.openxmlformats.org/officeDocument/2006/relationships/hyperlink" Target="http://www.dgespe.sep.gob.mx/reforma_curricular/planes/lepree/esysfpcd_lepree" TargetMode="External"/><Relationship Id="rId21" Type="http://schemas.openxmlformats.org/officeDocument/2006/relationships/hyperlink" Target="http://www.dgespe.sep.gob.mx/reforma_curricular/planes/lepree/ehedc_lepree" TargetMode="External"/><Relationship Id="rId34" Type="http://schemas.openxmlformats.org/officeDocument/2006/relationships/hyperlink" Target="http://www.dgespe.sep.gob.mx/reforma_curricular/planes/lepree/ea_avyt_lepree" TargetMode="External"/><Relationship Id="rId42" Type="http://schemas.openxmlformats.org/officeDocument/2006/relationships/hyperlink" Target="http://www.dgespe.sep.gob.mx/reforma_curricular/planes/lepree/ltele_lepree" TargetMode="External"/><Relationship Id="rId47" Type="http://schemas.openxmlformats.org/officeDocument/2006/relationships/hyperlink" Target="http://www.dgespe.sep.gob.mx/reforma_curricular/planes/lepree/ib1_lepree" TargetMode="External"/><Relationship Id="rId50" Type="http://schemas.openxmlformats.org/officeDocument/2006/relationships/hyperlink" Target="http://www.dgespe.sep.gob.mx/reforma_curricular/planes/lepree/oyadlpes_lepree" TargetMode="External"/><Relationship Id="rId7" Type="http://schemas.openxmlformats.org/officeDocument/2006/relationships/hyperlink" Target="http://www.dgespe.sep.gob.mx/reforma_curricular/planes/lepree/hbplie_lepree" TargetMode="External"/><Relationship Id="rId12" Type="http://schemas.openxmlformats.org/officeDocument/2006/relationships/hyperlink" Target="http://www.dgespe.sep.gob.mx/reforma_curricular/planes/lepree/bpda_lepree" TargetMode="External"/><Relationship Id="rId17" Type="http://schemas.openxmlformats.org/officeDocument/2006/relationships/hyperlink" Target="http://www.dgespe.sep.gob.mx/reforma_curricular/planes/lepree/aepli_lepree" TargetMode="External"/><Relationship Id="rId25" Type="http://schemas.openxmlformats.org/officeDocument/2006/relationships/hyperlink" Target="http://www.dgespe.sep.gob.mx/reforma_curricular/planes/lepree/ddcl_lepree" TargetMode="External"/><Relationship Id="rId33" Type="http://schemas.openxmlformats.org/officeDocument/2006/relationships/hyperlink" Target="http://www.dgespe.sep.gob.mx/reforma_curricular/planes/lepree/ea_mecyd_lepree" TargetMode="External"/><Relationship Id="rId38" Type="http://schemas.openxmlformats.org/officeDocument/2006/relationships/hyperlink" Target="http://www.dgespe.sep.gob.mx/reforma_curricular/planes/lepree/aalcneep_lepree" TargetMode="External"/><Relationship Id="rId46" Type="http://schemas.openxmlformats.org/officeDocument/2006/relationships/hyperlink" Target="http://www.dgespe.sep.gob.mx/reforma_curricular/planes/lepree/ib1-_lepree" TargetMode="External"/><Relationship Id="rId2" Type="http://schemas.openxmlformats.org/officeDocument/2006/relationships/image" Target="../media/image7.jpg"/><Relationship Id="rId16" Type="http://schemas.openxmlformats.org/officeDocument/2006/relationships/hyperlink" Target="http://www.dgespe.sep.gob.mx/reforma_curricular/planes/lepree/deis_lepree" TargetMode="External"/><Relationship Id="rId20" Type="http://schemas.openxmlformats.org/officeDocument/2006/relationships/hyperlink" Target="http://www.dgespe.sep.gob.mx/reforma_curricular/planes/lepree/eheea_lepree" TargetMode="External"/><Relationship Id="rId29" Type="http://schemas.openxmlformats.org/officeDocument/2006/relationships/hyperlink" Target="http://www.dgespe.sep.gob.mx/reforma_curricular/planes/lepree/pc_lepree" TargetMode="External"/><Relationship Id="rId41" Type="http://schemas.openxmlformats.org/officeDocument/2006/relationships/hyperlink" Target="http://www.dgespe.sep.gob.mx/reforma_curricular/planes/lepree/plan_de_estudios/malla_curricular" TargetMode="External"/><Relationship Id="rId54" Type="http://schemas.openxmlformats.org/officeDocument/2006/relationships/hyperlink" Target="http://www.dgespe.sep.gob.mx/reforma_curricular/planes/lepree/pdis_lepree" TargetMode="External"/><Relationship Id="rId1" Type="http://schemas.openxmlformats.org/officeDocument/2006/relationships/slideLayout" Target="../slideLayouts/slideLayout2.xml"/><Relationship Id="rId6" Type="http://schemas.openxmlformats.org/officeDocument/2006/relationships/hyperlink" Target="http://www.dgespe.sep.gob.mx/reforma_curricular/planes/lepree/tp_lepree" TargetMode="External"/><Relationship Id="rId11" Type="http://schemas.openxmlformats.org/officeDocument/2006/relationships/hyperlink" Target="http://www.dgespe.sep.gob.mx/reforma_curricular/planes/lepree/pddi_lepree" TargetMode="External"/><Relationship Id="rId24" Type="http://schemas.openxmlformats.org/officeDocument/2006/relationships/hyperlink" Target="http://www.dgespe.sep.gob.mx/reforma_curricular/planes/lepree/ddpyleli_lepree" TargetMode="External"/><Relationship Id="rId32" Type="http://schemas.openxmlformats.org/officeDocument/2006/relationships/hyperlink" Target="http://www.dgespe.sep.gob.mx/reforma_curricular/planes/lepree/ef_lepree" TargetMode="External"/><Relationship Id="rId37" Type="http://schemas.openxmlformats.org/officeDocument/2006/relationships/hyperlink" Target="http://www.dgespe.sep.gob.mx/reforma_curricular/planes/lepree/edmneep_lepree" TargetMode="External"/><Relationship Id="rId40" Type="http://schemas.openxmlformats.org/officeDocument/2006/relationships/hyperlink" Target="http://www.dgespe.sep.gob.mx/reforma_curricular/planes/lepree/o_lepree_5_sem" TargetMode="External"/><Relationship Id="rId45" Type="http://schemas.openxmlformats.org/officeDocument/2006/relationships/hyperlink" Target="http://www.dgespe.sep.gob.mx/reforma_curricular/planes/lepree/ia2_lepree" TargetMode="External"/><Relationship Id="rId53" Type="http://schemas.openxmlformats.org/officeDocument/2006/relationships/hyperlink" Target="http://www.dgespe.sep.gob.mx/reforma_curricular/planes/lepree/tdei_lepree" TargetMode="External"/><Relationship Id="rId5" Type="http://schemas.openxmlformats.org/officeDocument/2006/relationships/hyperlink" Target="http://www.dgespe.sep.gob.mx/reforma_curricular/planes/lepree/ac_lepree" TargetMode="External"/><Relationship Id="rId15" Type="http://schemas.openxmlformats.org/officeDocument/2006/relationships/hyperlink" Target="http://www.dgespe.sep.gob.mx/reforma_curricular/planes/lepree/aald_lepree" TargetMode="External"/><Relationship Id="rId23" Type="http://schemas.openxmlformats.org/officeDocument/2006/relationships/hyperlink" Target="http://www.dgespe.sep.gob.mx/reforma_curricular/planes/lepree/psdl_lepree" TargetMode="External"/><Relationship Id="rId28" Type="http://schemas.openxmlformats.org/officeDocument/2006/relationships/hyperlink" Target="http://www.dgespe.sep.gob.mx/reforma_curricular/planes/lepree/fc_lepree" TargetMode="External"/><Relationship Id="rId36" Type="http://schemas.openxmlformats.org/officeDocument/2006/relationships/hyperlink" Target="http://www.dgespe.sep.gob.mx/reforma_curricular/planes/lepree/dfys_lepree" TargetMode="External"/><Relationship Id="rId49" Type="http://schemas.openxmlformats.org/officeDocument/2006/relationships/hyperlink" Target="http://www.dgespe.sep.gob.mx/reforma_curricular/planes/lepree/oyadlped_lepree" TargetMode="External"/><Relationship Id="rId10" Type="http://schemas.openxmlformats.org/officeDocument/2006/relationships/hyperlink" Target="http://www.dgespe.sep.gob.mx/reforma_curricular/planes/lepree/tdt_lepree" TargetMode="External"/><Relationship Id="rId19" Type="http://schemas.openxmlformats.org/officeDocument/2006/relationships/hyperlink" Target="http://www.dgespe.sep.gob.mx/reforma_curricular/planes/lepree/hdleem_lepree" TargetMode="External"/><Relationship Id="rId31" Type="http://schemas.openxmlformats.org/officeDocument/2006/relationships/hyperlink" Target="http://www.dgespe.sep.gob.mx/reforma_curricular/planes/lepree/pdie_lepree" TargetMode="External"/><Relationship Id="rId44" Type="http://schemas.openxmlformats.org/officeDocument/2006/relationships/hyperlink" Target="http://www.dgespe.sep.gob.mx/reforma_curricular/planes/lepree/ia1_lepree" TargetMode="External"/><Relationship Id="rId52" Type="http://schemas.openxmlformats.org/officeDocument/2006/relationships/hyperlink" Target="http://www.dgespe.sep.gob.mx/reforma_curricular/planes/lepree/edtd_lepree" TargetMode="External"/><Relationship Id="rId4" Type="http://schemas.openxmlformats.org/officeDocument/2006/relationships/hyperlink" Target="http://www.dgespe.sep.gob.mx/reforma_curricular/planes/lepree/pe_lepree" TargetMode="External"/><Relationship Id="rId9" Type="http://schemas.openxmlformats.org/officeDocument/2006/relationships/hyperlink" Target="http://www.dgespe.sep.gob.mx/reforma_curricular/planes/lepree/pyge_lepree" TargetMode="External"/><Relationship Id="rId14" Type="http://schemas.openxmlformats.org/officeDocument/2006/relationships/hyperlink" Target="http://www.dgespe.sep.gob.mx/reforma_curricular/planes/lepree/epea_lepree" TargetMode="External"/><Relationship Id="rId22" Type="http://schemas.openxmlformats.org/officeDocument/2006/relationships/hyperlink" Target="http://www.dgespe.sep.gob.mx/reforma_curricular/planes/lepree/padlebem_lepree" TargetMode="External"/><Relationship Id="rId27" Type="http://schemas.openxmlformats.org/officeDocument/2006/relationships/hyperlink" Target="http://www.dgespe.sep.gob.mx/reforma_curricular/planes/lepree/encss_lepree" TargetMode="External"/><Relationship Id="rId30" Type="http://schemas.openxmlformats.org/officeDocument/2006/relationships/hyperlink" Target="http://www.dgespe.sep.gob.mx/reforma_curricular/planes/lepree/feym_lepree" TargetMode="External"/><Relationship Id="rId35" Type="http://schemas.openxmlformats.org/officeDocument/2006/relationships/hyperlink" Target="http://www.dgespe.sep.gob.mx/reforma_curricular/planes/lepree/eg_lepree" TargetMode="External"/><Relationship Id="rId43" Type="http://schemas.openxmlformats.org/officeDocument/2006/relationships/hyperlink" Target="http://www.dgespe.sep.gob.mx/reforma_curricular/planes/lepree/ltiaalce_lepree" TargetMode="External"/><Relationship Id="rId48" Type="http://schemas.openxmlformats.org/officeDocument/2006/relationships/hyperlink" Target="http://www.dgespe.sep.gob.mx/reforma_curricular/planes/lepree/ib2-_lepree" TargetMode="External"/><Relationship Id="rId8" Type="http://schemas.openxmlformats.org/officeDocument/2006/relationships/hyperlink" Target="http://www.dgespe.sep.gob.mx/reforma_curricular/planes/lepree/fdle_lepree" TargetMode="External"/><Relationship Id="rId51" Type="http://schemas.openxmlformats.org/officeDocument/2006/relationships/hyperlink" Target="http://www.dgespe.sep.gob.mx/reforma_curricular/planes/lepree/iatd_lepre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3 CuadroTexto"/>
          <p:cNvSpPr txBox="1"/>
          <p:nvPr/>
        </p:nvSpPr>
        <p:spPr>
          <a:xfrm>
            <a:off x="1991544" y="980728"/>
            <a:ext cx="8280920" cy="3371136"/>
          </a:xfrm>
          <a:prstGeom prst="roundRect">
            <a:avLst/>
          </a:prstGeom>
          <a:solidFill>
            <a:schemeClr val="accent6">
              <a:lumMod val="40000"/>
              <a:lumOff val="60000"/>
            </a:schemeClr>
          </a:solidFill>
          <a:ln w="76200">
            <a:solidFill>
              <a:schemeClr val="bg2">
                <a:lumMod val="50000"/>
              </a:schemeClr>
            </a:solidFill>
            <a:prstDash val="sysDash"/>
          </a:ln>
        </p:spPr>
        <p:txBody>
          <a:bodyPr wrap="square" rtlCol="0">
            <a:spAutoFit/>
          </a:bodyPr>
          <a:lstStyle/>
          <a:p>
            <a:pPr algn="ctr"/>
            <a:r>
              <a:rPr lang="es-MX" sz="9600" dirty="0" smtClean="0">
                <a:solidFill>
                  <a:prstClr val="black">
                    <a:lumMod val="65000"/>
                    <a:lumOff val="35000"/>
                  </a:prstClr>
                </a:solidFill>
                <a:latin typeface="Curlz MT" panose="04040404050702020202" pitchFamily="82" charset="0"/>
              </a:rPr>
              <a:t>BIENVENIDAS</a:t>
            </a:r>
          </a:p>
          <a:p>
            <a:pPr algn="ctr"/>
            <a:endParaRPr lang="es-MX" sz="3200" dirty="0">
              <a:solidFill>
                <a:prstClr val="black">
                  <a:lumMod val="65000"/>
                  <a:lumOff val="35000"/>
                </a:prstClr>
              </a:solidFill>
              <a:latin typeface="Curlz MT" panose="04040404050702020202" pitchFamily="82" charset="0"/>
            </a:endParaRPr>
          </a:p>
          <a:p>
            <a:pPr algn="ctr"/>
            <a:endParaRPr lang="es-MX" sz="3200" dirty="0">
              <a:solidFill>
                <a:prstClr val="black">
                  <a:lumMod val="65000"/>
                  <a:lumOff val="35000"/>
                </a:prstClr>
              </a:solidFill>
              <a:latin typeface="Curlz MT" panose="04040404050702020202" pitchFamily="82" charset="0"/>
            </a:endParaRPr>
          </a:p>
          <a:p>
            <a:pPr algn="ctr"/>
            <a:r>
              <a:rPr lang="es-MX" sz="3200" dirty="0" smtClean="0">
                <a:solidFill>
                  <a:prstClr val="black">
                    <a:lumMod val="65000"/>
                    <a:lumOff val="35000"/>
                  </a:prstClr>
                </a:solidFill>
                <a:latin typeface="Curlz MT" panose="04040404050702020202" pitchFamily="82" charset="0"/>
              </a:rPr>
              <a:t>MTRA. María </a:t>
            </a:r>
            <a:r>
              <a:rPr lang="es-MX" sz="3200" dirty="0">
                <a:solidFill>
                  <a:prstClr val="black">
                    <a:lumMod val="65000"/>
                    <a:lumOff val="35000"/>
                  </a:prstClr>
                </a:solidFill>
                <a:latin typeface="Curlz MT" panose="04040404050702020202" pitchFamily="82" charset="0"/>
              </a:rPr>
              <a:t>Magdalena Mendoza Vega  </a:t>
            </a:r>
          </a:p>
        </p:txBody>
      </p:sp>
      <p:pic>
        <p:nvPicPr>
          <p:cNvPr id="2" name="Imagen 1"/>
          <p:cNvPicPr>
            <a:picLocks noChangeAspect="1"/>
          </p:cNvPicPr>
          <p:nvPr/>
        </p:nvPicPr>
        <p:blipFill rotWithShape="1">
          <a:blip r:embed="rId3">
            <a:extLst>
              <a:ext uri="{BEBA8EAE-BF5A-486C-A8C5-ECC9F3942E4B}">
                <a14:imgProps xmlns:a14="http://schemas.microsoft.com/office/drawing/2010/main">
                  <a14:imgLayer r:embed="rId4">
                    <a14:imgEffect>
                      <a14:backgroundRemoval t="2162" b="89730" l="4029" r="40659"/>
                    </a14:imgEffect>
                  </a14:imgLayer>
                </a14:imgProps>
              </a:ext>
            </a:extLst>
          </a:blip>
          <a:srcRect r="57436"/>
          <a:stretch/>
        </p:blipFill>
        <p:spPr>
          <a:xfrm>
            <a:off x="495300" y="2907120"/>
            <a:ext cx="2481580" cy="3950880"/>
          </a:xfrm>
          <a:prstGeom prst="rect">
            <a:avLst/>
          </a:prstGeom>
        </p:spPr>
      </p:pic>
    </p:spTree>
    <p:extLst>
      <p:ext uri="{BB962C8B-B14F-4D97-AF65-F5344CB8AC3E}">
        <p14:creationId xmlns:p14="http://schemas.microsoft.com/office/powerpoint/2010/main" val="17880059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3 CuadroTexto"/>
          <p:cNvSpPr txBox="1"/>
          <p:nvPr/>
        </p:nvSpPr>
        <p:spPr>
          <a:xfrm>
            <a:off x="1847528" y="663886"/>
            <a:ext cx="8316416" cy="830997"/>
          </a:xfrm>
          <a:prstGeom prst="rect">
            <a:avLst/>
          </a:prstGeom>
          <a:solidFill>
            <a:srgbClr val="FFFF99"/>
          </a:solidFill>
        </p:spPr>
        <p:txBody>
          <a:bodyPr wrap="square" rtlCol="0">
            <a:spAutoFit/>
          </a:bodyPr>
          <a:lstStyle/>
          <a:p>
            <a:pPr algn="ctr"/>
            <a:r>
              <a:rPr lang="es-MX" sz="4800" dirty="0">
                <a:solidFill>
                  <a:prstClr val="black"/>
                </a:solidFill>
                <a:latin typeface="Curlz MT" panose="04040404050702020202" pitchFamily="82" charset="0"/>
              </a:rPr>
              <a:t>Material</a:t>
            </a:r>
            <a:r>
              <a:rPr lang="es-MX" sz="4000" dirty="0">
                <a:solidFill>
                  <a:prstClr val="black"/>
                </a:solidFill>
                <a:latin typeface="Curlz MT" panose="04040404050702020202" pitchFamily="82" charset="0"/>
              </a:rPr>
              <a:t>:</a:t>
            </a:r>
          </a:p>
        </p:txBody>
      </p:sp>
      <p:sp>
        <p:nvSpPr>
          <p:cNvPr id="5" name="4 CuadroTexto"/>
          <p:cNvSpPr txBox="1"/>
          <p:nvPr/>
        </p:nvSpPr>
        <p:spPr>
          <a:xfrm rot="20593100">
            <a:off x="535769" y="2900186"/>
            <a:ext cx="7956376" cy="2062103"/>
          </a:xfrm>
          <a:prstGeom prst="rect">
            <a:avLst/>
          </a:prstGeom>
          <a:solidFill>
            <a:schemeClr val="accent6">
              <a:lumMod val="40000"/>
              <a:lumOff val="60000"/>
            </a:schemeClr>
          </a:solidFill>
        </p:spPr>
        <p:txBody>
          <a:bodyPr wrap="square" rtlCol="0">
            <a:spAutoFit/>
          </a:bodyPr>
          <a:lstStyle/>
          <a:p>
            <a:pPr marL="285750" indent="-285750" algn="ctr">
              <a:buFont typeface="Symbol" panose="05050102010706020507" pitchFamily="18" charset="2"/>
              <a:buChar char=""/>
            </a:pPr>
            <a:r>
              <a:rPr lang="es-MX" sz="3200" dirty="0">
                <a:solidFill>
                  <a:prstClr val="black"/>
                </a:solidFill>
                <a:latin typeface="Kristen ITC" panose="03050502040202030202" pitchFamily="66" charset="0"/>
              </a:rPr>
              <a:t>Libreta exclusiva para la materia </a:t>
            </a:r>
          </a:p>
          <a:p>
            <a:pPr marL="285750" indent="-285750" algn="ctr">
              <a:buFont typeface="Symbol" panose="05050102010706020507" pitchFamily="18" charset="2"/>
              <a:buChar char=""/>
            </a:pPr>
            <a:r>
              <a:rPr lang="es-MX" sz="3200" dirty="0">
                <a:solidFill>
                  <a:prstClr val="black"/>
                </a:solidFill>
                <a:latin typeface="Kristen ITC" panose="03050502040202030202" pitchFamily="66" charset="0"/>
              </a:rPr>
              <a:t>Portafolio de evidencias </a:t>
            </a:r>
            <a:r>
              <a:rPr lang="es-MX" sz="3200" dirty="0" smtClean="0">
                <a:solidFill>
                  <a:prstClr val="black"/>
                </a:solidFill>
                <a:latin typeface="Kristen ITC" panose="03050502040202030202" pitchFamily="66" charset="0"/>
              </a:rPr>
              <a:t>(lecturas trabajadas)</a:t>
            </a:r>
          </a:p>
          <a:p>
            <a:pPr marL="285750" indent="-285750" algn="ctr">
              <a:buFont typeface="Symbol" panose="05050102010706020507" pitchFamily="18" charset="2"/>
              <a:buChar char=""/>
            </a:pPr>
            <a:r>
              <a:rPr lang="es-MX" sz="3200" dirty="0" smtClean="0">
                <a:solidFill>
                  <a:prstClr val="black"/>
                </a:solidFill>
                <a:latin typeface="Kristen ITC" panose="03050502040202030202" pitchFamily="66" charset="0"/>
              </a:rPr>
              <a:t>Portafolio de evidencias digital</a:t>
            </a:r>
          </a:p>
        </p:txBody>
      </p:sp>
      <p:pic>
        <p:nvPicPr>
          <p:cNvPr id="2" name="Imagen 1"/>
          <p:cNvPicPr>
            <a:picLocks noChangeAspect="1"/>
          </p:cNvPicPr>
          <p:nvPr/>
        </p:nvPicPr>
        <p:blipFill>
          <a:blip r:embed="rId3">
            <a:extLst>
              <a:ext uri="{BEBA8EAE-BF5A-486C-A8C5-ECC9F3942E4B}">
                <a14:imgProps xmlns:a14="http://schemas.microsoft.com/office/drawing/2010/main">
                  <a14:imgLayer r:embed="rId4">
                    <a14:imgEffect>
                      <a14:backgroundRemoval t="2143" b="99643" l="3889" r="94444"/>
                    </a14:imgEffect>
                  </a14:imgLayer>
                </a14:imgProps>
              </a:ext>
            </a:extLst>
          </a:blip>
          <a:stretch>
            <a:fillRect/>
          </a:stretch>
        </p:blipFill>
        <p:spPr>
          <a:xfrm>
            <a:off x="7706360" y="2413000"/>
            <a:ext cx="2286000" cy="3556000"/>
          </a:xfrm>
          <a:prstGeom prst="rect">
            <a:avLst/>
          </a:prstGeom>
        </p:spPr>
      </p:pic>
    </p:spTree>
    <p:extLst>
      <p:ext uri="{BB962C8B-B14F-4D97-AF65-F5344CB8AC3E}">
        <p14:creationId xmlns:p14="http://schemas.microsoft.com/office/powerpoint/2010/main" val="35452680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 name="4 CuadroTexto"/>
          <p:cNvSpPr txBox="1"/>
          <p:nvPr/>
        </p:nvSpPr>
        <p:spPr>
          <a:xfrm>
            <a:off x="2063552" y="332656"/>
            <a:ext cx="8424936" cy="923330"/>
          </a:xfrm>
          <a:prstGeom prst="rect">
            <a:avLst/>
          </a:prstGeom>
          <a:noFill/>
        </p:spPr>
        <p:txBody>
          <a:bodyPr wrap="square" rtlCol="0">
            <a:spAutoFit/>
          </a:bodyPr>
          <a:lstStyle/>
          <a:p>
            <a:r>
              <a:rPr lang="es-MX" sz="5400" b="1" dirty="0">
                <a:solidFill>
                  <a:srgbClr val="C0504D">
                    <a:lumMod val="75000"/>
                  </a:srgbClr>
                </a:solidFill>
                <a:latin typeface="Curlz MT" panose="04040404050702020202" pitchFamily="82" charset="0"/>
              </a:rPr>
              <a:t>CRITERIOS DE EVALUACIÓN  </a:t>
            </a:r>
          </a:p>
        </p:txBody>
      </p:sp>
      <p:graphicFrame>
        <p:nvGraphicFramePr>
          <p:cNvPr id="3" name="Tabla 2"/>
          <p:cNvGraphicFramePr>
            <a:graphicFrameLocks noGrp="1"/>
          </p:cNvGraphicFramePr>
          <p:nvPr>
            <p:extLst>
              <p:ext uri="{D42A27DB-BD31-4B8C-83A1-F6EECF244321}">
                <p14:modId xmlns:p14="http://schemas.microsoft.com/office/powerpoint/2010/main" val="3018427470"/>
              </p:ext>
            </p:extLst>
          </p:nvPr>
        </p:nvGraphicFramePr>
        <p:xfrm>
          <a:off x="2448561" y="1838959"/>
          <a:ext cx="7335519" cy="3647440"/>
        </p:xfrm>
        <a:graphic>
          <a:graphicData uri="http://schemas.openxmlformats.org/drawingml/2006/table">
            <a:tbl>
              <a:tblPr firstRow="1" bandRow="1">
                <a:tableStyleId>{284E427A-3D55-4303-BF80-6455036E1DE7}</a:tableStyleId>
              </a:tblPr>
              <a:tblGrid>
                <a:gridCol w="2445173"/>
                <a:gridCol w="2445173"/>
                <a:gridCol w="2445173"/>
              </a:tblGrid>
              <a:tr h="511553">
                <a:tc gridSpan="3">
                  <a:txBody>
                    <a:bodyPr/>
                    <a:lstStyle/>
                    <a:p>
                      <a:pPr algn="ctr"/>
                      <a:r>
                        <a:rPr lang="es-ES" dirty="0" smtClean="0">
                          <a:latin typeface="Candara"/>
                          <a:cs typeface="Candara"/>
                        </a:rPr>
                        <a:t>Primer periodo </a:t>
                      </a:r>
                      <a:endParaRPr lang="es-ES" dirty="0">
                        <a:latin typeface="Candara"/>
                        <a:cs typeface="Candara"/>
                      </a:endParaRPr>
                    </a:p>
                  </a:txBody>
                  <a:tcPr/>
                </a:tc>
                <a:tc hMerge="1">
                  <a:txBody>
                    <a:bodyPr/>
                    <a:lstStyle/>
                    <a:p>
                      <a:endParaRPr lang="es-ES"/>
                    </a:p>
                  </a:txBody>
                  <a:tcPr/>
                </a:tc>
                <a:tc hMerge="1">
                  <a:txBody>
                    <a:bodyPr/>
                    <a:lstStyle/>
                    <a:p>
                      <a:endParaRPr lang="es-ES" dirty="0"/>
                    </a:p>
                  </a:txBody>
                  <a:tcPr/>
                </a:tc>
              </a:tr>
              <a:tr h="788351">
                <a:tc>
                  <a:txBody>
                    <a:bodyPr/>
                    <a:lstStyle/>
                    <a:p>
                      <a:pPr algn="ctr">
                        <a:lnSpc>
                          <a:spcPct val="100000"/>
                        </a:lnSpc>
                        <a:spcAft>
                          <a:spcPts val="0"/>
                        </a:spcAft>
                      </a:pPr>
                      <a:endParaRPr lang="es-MX" sz="1250" b="1" dirty="0" smtClean="0">
                        <a:effectLst/>
                        <a:latin typeface="Candara"/>
                        <a:ea typeface="Times New Roman"/>
                        <a:cs typeface="Arial"/>
                      </a:endParaRPr>
                    </a:p>
                    <a:p>
                      <a:pPr algn="ctr">
                        <a:lnSpc>
                          <a:spcPct val="100000"/>
                        </a:lnSpc>
                        <a:spcAft>
                          <a:spcPts val="0"/>
                        </a:spcAft>
                      </a:pPr>
                      <a:r>
                        <a:rPr lang="es-MX" sz="1250" b="1" dirty="0" smtClean="0">
                          <a:effectLst/>
                          <a:latin typeface="Candara"/>
                          <a:ea typeface="Times New Roman"/>
                          <a:cs typeface="Arial"/>
                        </a:rPr>
                        <a:t>CRITERIOS </a:t>
                      </a:r>
                      <a:r>
                        <a:rPr lang="es-MX" sz="1250" b="1" dirty="0">
                          <a:effectLst/>
                          <a:latin typeface="Candara"/>
                          <a:ea typeface="Times New Roman"/>
                          <a:cs typeface="Arial"/>
                        </a:rPr>
                        <a:t>DE EVALUACIÓN</a:t>
                      </a:r>
                      <a:endParaRPr lang="es-ES_tradnl" sz="1200" dirty="0">
                        <a:effectLst/>
                        <a:latin typeface="Times New Roman"/>
                        <a:ea typeface="Times New Roman"/>
                      </a:endParaRPr>
                    </a:p>
                  </a:txBody>
                  <a:tcPr marL="68580" marR="68580" marT="0" marB="0"/>
                </a:tc>
                <a:tc>
                  <a:txBody>
                    <a:bodyPr/>
                    <a:lstStyle/>
                    <a:p>
                      <a:pPr algn="ctr">
                        <a:lnSpc>
                          <a:spcPct val="100000"/>
                        </a:lnSpc>
                        <a:spcAft>
                          <a:spcPts val="0"/>
                        </a:spcAft>
                      </a:pPr>
                      <a:r>
                        <a:rPr lang="es-MX" sz="1250" b="1" dirty="0">
                          <a:effectLst/>
                          <a:latin typeface="Candara"/>
                          <a:ea typeface="Times New Roman"/>
                          <a:cs typeface="Arial"/>
                        </a:rPr>
                        <a:t>DESCRIPCIÓN DE EVIDENCIAS DE EVALUACIÓN</a:t>
                      </a:r>
                      <a:endParaRPr lang="es-ES_tradnl" sz="1200" dirty="0">
                        <a:effectLst/>
                        <a:latin typeface="Times New Roman"/>
                        <a:ea typeface="Times New Roman"/>
                      </a:endParaRPr>
                    </a:p>
                  </a:txBody>
                  <a:tcPr marL="68580" marR="68580" marT="0" marB="0"/>
                </a:tc>
                <a:tc>
                  <a:txBody>
                    <a:bodyPr/>
                    <a:lstStyle/>
                    <a:p>
                      <a:pPr algn="ctr">
                        <a:lnSpc>
                          <a:spcPct val="100000"/>
                        </a:lnSpc>
                        <a:spcAft>
                          <a:spcPts val="0"/>
                        </a:spcAft>
                      </a:pPr>
                      <a:endParaRPr lang="es-MX" sz="1250" b="1" dirty="0" smtClean="0">
                        <a:effectLst/>
                        <a:latin typeface="Candara"/>
                        <a:ea typeface="Times New Roman"/>
                        <a:cs typeface="Arial"/>
                      </a:endParaRPr>
                    </a:p>
                    <a:p>
                      <a:pPr algn="ctr">
                        <a:lnSpc>
                          <a:spcPct val="100000"/>
                        </a:lnSpc>
                        <a:spcAft>
                          <a:spcPts val="0"/>
                        </a:spcAft>
                      </a:pPr>
                      <a:r>
                        <a:rPr lang="es-MX" sz="1250" b="1" dirty="0" smtClean="0">
                          <a:effectLst/>
                          <a:latin typeface="Candara"/>
                          <a:ea typeface="Times New Roman"/>
                          <a:cs typeface="Arial"/>
                        </a:rPr>
                        <a:t>PORCENTAJES</a:t>
                      </a:r>
                      <a:endParaRPr lang="es-ES_tradnl" sz="1200" dirty="0">
                        <a:effectLst/>
                        <a:latin typeface="Times New Roman"/>
                        <a:ea typeface="Times New Roman"/>
                      </a:endParaRPr>
                    </a:p>
                  </a:txBody>
                  <a:tcPr marL="68580" marR="68580" marT="0" marB="0"/>
                </a:tc>
              </a:tr>
              <a:tr h="662215">
                <a:tc>
                  <a:txBody>
                    <a:bodyPr/>
                    <a:lstStyle/>
                    <a:p>
                      <a:pPr algn="ctr">
                        <a:spcAft>
                          <a:spcPts val="0"/>
                        </a:spcAft>
                      </a:pPr>
                      <a:r>
                        <a:rPr lang="es-MX" sz="1050" b="1" dirty="0">
                          <a:effectLst/>
                          <a:latin typeface="Candara"/>
                          <a:ea typeface="Times New Roman"/>
                          <a:cs typeface="Arial"/>
                        </a:rPr>
                        <a:t> </a:t>
                      </a:r>
                      <a:endParaRPr lang="es-ES_tradnl" sz="1200" dirty="0">
                        <a:effectLst/>
                        <a:latin typeface="Times New Roman"/>
                        <a:ea typeface="Times New Roman"/>
                      </a:endParaRPr>
                    </a:p>
                    <a:p>
                      <a:pPr algn="ctr">
                        <a:spcAft>
                          <a:spcPts val="0"/>
                        </a:spcAft>
                      </a:pPr>
                      <a:r>
                        <a:rPr lang="es-MX" sz="1050" b="1" dirty="0">
                          <a:effectLst/>
                          <a:latin typeface="Candara"/>
                          <a:ea typeface="Times New Roman"/>
                          <a:cs typeface="Arial"/>
                        </a:rPr>
                        <a:t>TRABAJOS ESCRITOS  </a:t>
                      </a:r>
                      <a:endParaRPr lang="es-ES_tradnl" sz="1200" dirty="0">
                        <a:effectLst/>
                        <a:latin typeface="Times New Roman"/>
                        <a:ea typeface="Times New Roman"/>
                      </a:endParaRPr>
                    </a:p>
                  </a:txBody>
                  <a:tcPr marL="68580" marR="68580" marT="0" marB="0"/>
                </a:tc>
                <a:tc>
                  <a:txBody>
                    <a:bodyPr/>
                    <a:lstStyle/>
                    <a:p>
                      <a:pPr algn="ctr">
                        <a:spcAft>
                          <a:spcPts val="0"/>
                        </a:spcAft>
                      </a:pPr>
                      <a:r>
                        <a:rPr lang="es-MX" sz="1050" b="1">
                          <a:effectLst/>
                          <a:latin typeface="Candara"/>
                          <a:ea typeface="Times New Roman"/>
                          <a:cs typeface="Arial"/>
                        </a:rPr>
                        <a:t>(Diario de trabajo, listas de cotejo, rúbricas, ensayos, mapas conceptuales)</a:t>
                      </a:r>
                      <a:endParaRPr lang="es-ES_tradnl" sz="1200">
                        <a:effectLst/>
                        <a:latin typeface="Times New Roman"/>
                        <a:ea typeface="Times New Roman"/>
                      </a:endParaRPr>
                    </a:p>
                  </a:txBody>
                  <a:tcPr marL="68580" marR="68580" marT="0" marB="0"/>
                </a:tc>
                <a:tc>
                  <a:txBody>
                    <a:bodyPr/>
                    <a:lstStyle/>
                    <a:p>
                      <a:pPr algn="ctr">
                        <a:spcAft>
                          <a:spcPts val="0"/>
                        </a:spcAft>
                      </a:pPr>
                      <a:r>
                        <a:rPr lang="es-MX" sz="1050" b="1">
                          <a:effectLst/>
                          <a:latin typeface="Candara"/>
                          <a:ea typeface="Times New Roman"/>
                          <a:cs typeface="Arial"/>
                        </a:rPr>
                        <a:t>20%</a:t>
                      </a:r>
                      <a:endParaRPr lang="es-ES_tradnl" sz="1200">
                        <a:effectLst/>
                        <a:latin typeface="Times New Roman"/>
                        <a:ea typeface="Times New Roman"/>
                      </a:endParaRPr>
                    </a:p>
                  </a:txBody>
                  <a:tcPr marL="68580" marR="68580" marT="0" marB="0"/>
                </a:tc>
              </a:tr>
              <a:tr h="511553">
                <a:tc>
                  <a:txBody>
                    <a:bodyPr/>
                    <a:lstStyle/>
                    <a:p>
                      <a:pPr algn="ctr">
                        <a:spcAft>
                          <a:spcPts val="0"/>
                        </a:spcAft>
                      </a:pPr>
                      <a:r>
                        <a:rPr lang="es-MX" sz="1050" b="1">
                          <a:effectLst/>
                          <a:latin typeface="Candara"/>
                          <a:ea typeface="Times New Roman"/>
                          <a:cs typeface="Arial"/>
                        </a:rPr>
                        <a:t>EXAMEN ESCRITO </a:t>
                      </a:r>
                      <a:endParaRPr lang="es-ES_tradnl" sz="1200">
                        <a:effectLst/>
                        <a:latin typeface="Times New Roman"/>
                        <a:ea typeface="Times New Roman"/>
                      </a:endParaRPr>
                    </a:p>
                  </a:txBody>
                  <a:tcPr marL="68580" marR="68580" marT="0" marB="0"/>
                </a:tc>
                <a:tc>
                  <a:txBody>
                    <a:bodyPr/>
                    <a:lstStyle/>
                    <a:p>
                      <a:pPr algn="ctr">
                        <a:lnSpc>
                          <a:spcPct val="150000"/>
                        </a:lnSpc>
                        <a:spcAft>
                          <a:spcPts val="0"/>
                        </a:spcAft>
                      </a:pPr>
                      <a:r>
                        <a:rPr lang="es-MX" sz="1050" b="1">
                          <a:effectLst/>
                          <a:latin typeface="Candara"/>
                          <a:ea typeface="Times New Roman"/>
                          <a:cs typeface="Arial"/>
                        </a:rPr>
                        <a:t> </a:t>
                      </a:r>
                      <a:endParaRPr lang="es-ES_tradnl" sz="1200">
                        <a:effectLst/>
                        <a:latin typeface="Times New Roman"/>
                        <a:ea typeface="Times New Roman"/>
                      </a:endParaRPr>
                    </a:p>
                  </a:txBody>
                  <a:tcPr marL="68580" marR="68580" marT="0" marB="0"/>
                </a:tc>
                <a:tc>
                  <a:txBody>
                    <a:bodyPr/>
                    <a:lstStyle/>
                    <a:p>
                      <a:pPr algn="ctr">
                        <a:spcAft>
                          <a:spcPts val="0"/>
                        </a:spcAft>
                      </a:pPr>
                      <a:r>
                        <a:rPr lang="es-MX" sz="1050" b="1">
                          <a:effectLst/>
                          <a:latin typeface="Candara"/>
                          <a:ea typeface="Times New Roman"/>
                          <a:cs typeface="Arial"/>
                        </a:rPr>
                        <a:t>40%</a:t>
                      </a:r>
                      <a:endParaRPr lang="es-ES_tradnl" sz="1200">
                        <a:effectLst/>
                        <a:latin typeface="Times New Roman"/>
                        <a:ea typeface="Times New Roman"/>
                      </a:endParaRPr>
                    </a:p>
                  </a:txBody>
                  <a:tcPr marL="68580" marR="68580" marT="0" marB="0"/>
                </a:tc>
              </a:tr>
              <a:tr h="662215">
                <a:tc>
                  <a:txBody>
                    <a:bodyPr/>
                    <a:lstStyle/>
                    <a:p>
                      <a:pPr algn="ctr">
                        <a:spcAft>
                          <a:spcPts val="0"/>
                        </a:spcAft>
                      </a:pPr>
                      <a:r>
                        <a:rPr lang="es-MX" sz="1050" b="1">
                          <a:effectLst/>
                          <a:latin typeface="Candara"/>
                          <a:ea typeface="Times New Roman"/>
                          <a:cs typeface="Arial"/>
                        </a:rPr>
                        <a:t>TRABAJO FINAL </a:t>
                      </a:r>
                      <a:endParaRPr lang="es-ES_tradnl" sz="1200">
                        <a:effectLst/>
                        <a:latin typeface="Times New Roman"/>
                        <a:ea typeface="Times New Roman"/>
                      </a:endParaRPr>
                    </a:p>
                  </a:txBody>
                  <a:tcPr marL="68580" marR="68580" marT="0" marB="0"/>
                </a:tc>
                <a:tc>
                  <a:txBody>
                    <a:bodyPr/>
                    <a:lstStyle/>
                    <a:p>
                      <a:pPr algn="ctr">
                        <a:spcAft>
                          <a:spcPts val="0"/>
                        </a:spcAft>
                      </a:pPr>
                      <a:r>
                        <a:rPr lang="es-MX" sz="1050" b="1">
                          <a:effectLst/>
                          <a:latin typeface="Candara"/>
                          <a:ea typeface="Times New Roman"/>
                          <a:cs typeface="Cambria"/>
                        </a:rPr>
                        <a:t>(Diseño  e implementación de una campaña para el cuidado de algún ser vivo)</a:t>
                      </a:r>
                      <a:endParaRPr lang="es-ES_tradnl" sz="1200">
                        <a:effectLst/>
                        <a:latin typeface="Times New Roman"/>
                        <a:ea typeface="Times New Roman"/>
                      </a:endParaRPr>
                    </a:p>
                  </a:txBody>
                  <a:tcPr marL="68580" marR="68580" marT="0" marB="0"/>
                </a:tc>
                <a:tc>
                  <a:txBody>
                    <a:bodyPr/>
                    <a:lstStyle/>
                    <a:p>
                      <a:pPr algn="ctr">
                        <a:spcAft>
                          <a:spcPts val="0"/>
                        </a:spcAft>
                      </a:pPr>
                      <a:r>
                        <a:rPr lang="es-MX" sz="1050" b="1">
                          <a:effectLst/>
                          <a:latin typeface="Candara"/>
                          <a:ea typeface="Times New Roman"/>
                          <a:cs typeface="Arial"/>
                        </a:rPr>
                        <a:t>30%</a:t>
                      </a:r>
                      <a:endParaRPr lang="es-ES_tradnl" sz="1200">
                        <a:effectLst/>
                        <a:latin typeface="Times New Roman"/>
                        <a:ea typeface="Times New Roman"/>
                      </a:endParaRPr>
                    </a:p>
                  </a:txBody>
                  <a:tcPr marL="68580" marR="68580" marT="0" marB="0"/>
                </a:tc>
              </a:tr>
              <a:tr h="511553">
                <a:tc>
                  <a:txBody>
                    <a:bodyPr/>
                    <a:lstStyle/>
                    <a:p>
                      <a:pPr algn="ctr">
                        <a:spcAft>
                          <a:spcPts val="0"/>
                        </a:spcAft>
                      </a:pPr>
                      <a:r>
                        <a:rPr lang="es-MX" sz="1050" b="1" dirty="0">
                          <a:effectLst/>
                          <a:latin typeface="Candara"/>
                          <a:ea typeface="Times New Roman"/>
                          <a:cs typeface="Arial"/>
                        </a:rPr>
                        <a:t>ACTITUD Y VALORES EN Y FUERA DEL AULA</a:t>
                      </a:r>
                      <a:endParaRPr lang="es-ES_tradnl" sz="1200" dirty="0">
                        <a:effectLst/>
                        <a:latin typeface="Times New Roman"/>
                        <a:ea typeface="Times New Roman"/>
                      </a:endParaRPr>
                    </a:p>
                  </a:txBody>
                  <a:tcPr marL="68580" marR="68580" marT="0" marB="0"/>
                </a:tc>
                <a:tc>
                  <a:txBody>
                    <a:bodyPr/>
                    <a:lstStyle/>
                    <a:p>
                      <a:pPr algn="ctr">
                        <a:lnSpc>
                          <a:spcPct val="150000"/>
                        </a:lnSpc>
                        <a:spcAft>
                          <a:spcPts val="0"/>
                        </a:spcAft>
                      </a:pPr>
                      <a:r>
                        <a:rPr lang="es-MX" sz="1050" b="1" dirty="0">
                          <a:effectLst/>
                          <a:latin typeface="Candara"/>
                          <a:ea typeface="Times New Roman"/>
                          <a:cs typeface="Arial"/>
                        </a:rPr>
                        <a:t> </a:t>
                      </a:r>
                      <a:endParaRPr lang="es-ES_tradnl" sz="1200" dirty="0">
                        <a:effectLst/>
                        <a:latin typeface="Times New Roman"/>
                        <a:ea typeface="Times New Roman"/>
                      </a:endParaRPr>
                    </a:p>
                  </a:txBody>
                  <a:tcPr marL="68580" marR="68580" marT="0" marB="0"/>
                </a:tc>
                <a:tc>
                  <a:txBody>
                    <a:bodyPr/>
                    <a:lstStyle/>
                    <a:p>
                      <a:pPr algn="ctr">
                        <a:spcAft>
                          <a:spcPts val="0"/>
                        </a:spcAft>
                      </a:pPr>
                      <a:r>
                        <a:rPr lang="es-MX" sz="1050" b="1" dirty="0">
                          <a:effectLst/>
                          <a:latin typeface="Candara"/>
                          <a:ea typeface="Times New Roman"/>
                          <a:cs typeface="Arial"/>
                        </a:rPr>
                        <a:t>10%</a:t>
                      </a:r>
                      <a:endParaRPr lang="es-ES_tradnl" sz="12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199611868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 name="4 CuadroTexto"/>
          <p:cNvSpPr txBox="1"/>
          <p:nvPr/>
        </p:nvSpPr>
        <p:spPr>
          <a:xfrm>
            <a:off x="2063552" y="332656"/>
            <a:ext cx="8424936" cy="923330"/>
          </a:xfrm>
          <a:prstGeom prst="rect">
            <a:avLst/>
          </a:prstGeom>
          <a:noFill/>
        </p:spPr>
        <p:txBody>
          <a:bodyPr wrap="square" rtlCol="0">
            <a:spAutoFit/>
          </a:bodyPr>
          <a:lstStyle/>
          <a:p>
            <a:r>
              <a:rPr lang="es-MX" sz="5400" b="1" dirty="0">
                <a:solidFill>
                  <a:srgbClr val="C0504D">
                    <a:lumMod val="75000"/>
                  </a:srgbClr>
                </a:solidFill>
                <a:latin typeface="Curlz MT" panose="04040404050702020202" pitchFamily="82" charset="0"/>
              </a:rPr>
              <a:t>CRITERIOS DE EVALUACIÓN  </a:t>
            </a:r>
          </a:p>
        </p:txBody>
      </p:sp>
      <p:graphicFrame>
        <p:nvGraphicFramePr>
          <p:cNvPr id="3" name="Tabla 2"/>
          <p:cNvGraphicFramePr>
            <a:graphicFrameLocks noGrp="1"/>
          </p:cNvGraphicFramePr>
          <p:nvPr>
            <p:extLst>
              <p:ext uri="{D42A27DB-BD31-4B8C-83A1-F6EECF244321}">
                <p14:modId xmlns:p14="http://schemas.microsoft.com/office/powerpoint/2010/main" val="3980910078"/>
              </p:ext>
            </p:extLst>
          </p:nvPr>
        </p:nvGraphicFramePr>
        <p:xfrm>
          <a:off x="2448561" y="1838959"/>
          <a:ext cx="7335519" cy="3647440"/>
        </p:xfrm>
        <a:graphic>
          <a:graphicData uri="http://schemas.openxmlformats.org/drawingml/2006/table">
            <a:tbl>
              <a:tblPr firstRow="1" bandRow="1">
                <a:tableStyleId>{284E427A-3D55-4303-BF80-6455036E1DE7}</a:tableStyleId>
              </a:tblPr>
              <a:tblGrid>
                <a:gridCol w="2445173"/>
                <a:gridCol w="2445173"/>
                <a:gridCol w="2445173"/>
              </a:tblGrid>
              <a:tr h="511553">
                <a:tc gridSpan="3">
                  <a:txBody>
                    <a:bodyPr/>
                    <a:lstStyle/>
                    <a:p>
                      <a:pPr algn="ctr"/>
                      <a:r>
                        <a:rPr lang="es-ES" dirty="0" smtClean="0">
                          <a:latin typeface="Candara"/>
                          <a:cs typeface="Candara"/>
                        </a:rPr>
                        <a:t>Segundo</a:t>
                      </a:r>
                      <a:r>
                        <a:rPr lang="es-ES" baseline="0" dirty="0" smtClean="0">
                          <a:latin typeface="Candara"/>
                          <a:cs typeface="Candara"/>
                        </a:rPr>
                        <a:t> </a:t>
                      </a:r>
                      <a:r>
                        <a:rPr lang="es-ES" dirty="0" smtClean="0">
                          <a:latin typeface="Candara"/>
                          <a:cs typeface="Candara"/>
                        </a:rPr>
                        <a:t>periodo </a:t>
                      </a:r>
                      <a:endParaRPr lang="es-ES" dirty="0">
                        <a:latin typeface="Candara"/>
                        <a:cs typeface="Candara"/>
                      </a:endParaRPr>
                    </a:p>
                  </a:txBody>
                  <a:tcPr/>
                </a:tc>
                <a:tc hMerge="1">
                  <a:txBody>
                    <a:bodyPr/>
                    <a:lstStyle/>
                    <a:p>
                      <a:endParaRPr lang="es-ES"/>
                    </a:p>
                  </a:txBody>
                  <a:tcPr/>
                </a:tc>
                <a:tc hMerge="1">
                  <a:txBody>
                    <a:bodyPr/>
                    <a:lstStyle/>
                    <a:p>
                      <a:endParaRPr lang="es-ES" dirty="0"/>
                    </a:p>
                  </a:txBody>
                  <a:tcPr/>
                </a:tc>
              </a:tr>
              <a:tr h="788351">
                <a:tc>
                  <a:txBody>
                    <a:bodyPr/>
                    <a:lstStyle/>
                    <a:p>
                      <a:pPr algn="ctr">
                        <a:lnSpc>
                          <a:spcPct val="100000"/>
                        </a:lnSpc>
                        <a:spcAft>
                          <a:spcPts val="0"/>
                        </a:spcAft>
                      </a:pPr>
                      <a:endParaRPr lang="es-MX" sz="1250" b="1" dirty="0" smtClean="0">
                        <a:effectLst/>
                        <a:latin typeface="Candara"/>
                        <a:ea typeface="Times New Roman"/>
                        <a:cs typeface="Arial"/>
                      </a:endParaRPr>
                    </a:p>
                    <a:p>
                      <a:pPr algn="ctr">
                        <a:lnSpc>
                          <a:spcPct val="100000"/>
                        </a:lnSpc>
                        <a:spcAft>
                          <a:spcPts val="0"/>
                        </a:spcAft>
                      </a:pPr>
                      <a:r>
                        <a:rPr lang="es-MX" sz="1250" b="1" dirty="0" smtClean="0">
                          <a:effectLst/>
                          <a:latin typeface="Candara"/>
                          <a:ea typeface="Times New Roman"/>
                          <a:cs typeface="Arial"/>
                        </a:rPr>
                        <a:t>CRITERIOS </a:t>
                      </a:r>
                      <a:r>
                        <a:rPr lang="es-MX" sz="1250" b="1" dirty="0">
                          <a:effectLst/>
                          <a:latin typeface="Candara"/>
                          <a:ea typeface="Times New Roman"/>
                          <a:cs typeface="Arial"/>
                        </a:rPr>
                        <a:t>DE EVALUACIÓN</a:t>
                      </a:r>
                      <a:endParaRPr lang="es-ES_tradnl" sz="1200" dirty="0">
                        <a:effectLst/>
                        <a:latin typeface="Times New Roman"/>
                        <a:ea typeface="Times New Roman"/>
                      </a:endParaRPr>
                    </a:p>
                  </a:txBody>
                  <a:tcPr marL="68580" marR="68580" marT="0" marB="0"/>
                </a:tc>
                <a:tc>
                  <a:txBody>
                    <a:bodyPr/>
                    <a:lstStyle/>
                    <a:p>
                      <a:pPr algn="ctr">
                        <a:lnSpc>
                          <a:spcPct val="100000"/>
                        </a:lnSpc>
                        <a:spcAft>
                          <a:spcPts val="0"/>
                        </a:spcAft>
                      </a:pPr>
                      <a:r>
                        <a:rPr lang="es-MX" sz="1250" b="1" dirty="0">
                          <a:effectLst/>
                          <a:latin typeface="Candara"/>
                          <a:ea typeface="Times New Roman"/>
                          <a:cs typeface="Arial"/>
                        </a:rPr>
                        <a:t>DESCRIPCIÓN DE EVIDENCIAS DE EVALUACIÓN</a:t>
                      </a:r>
                      <a:endParaRPr lang="es-ES_tradnl" sz="1200" dirty="0">
                        <a:effectLst/>
                        <a:latin typeface="Times New Roman"/>
                        <a:ea typeface="Times New Roman"/>
                      </a:endParaRPr>
                    </a:p>
                  </a:txBody>
                  <a:tcPr marL="68580" marR="68580" marT="0" marB="0"/>
                </a:tc>
                <a:tc>
                  <a:txBody>
                    <a:bodyPr/>
                    <a:lstStyle/>
                    <a:p>
                      <a:pPr algn="ctr">
                        <a:lnSpc>
                          <a:spcPct val="100000"/>
                        </a:lnSpc>
                        <a:spcAft>
                          <a:spcPts val="0"/>
                        </a:spcAft>
                      </a:pPr>
                      <a:endParaRPr lang="es-MX" sz="1250" b="1" dirty="0" smtClean="0">
                        <a:effectLst/>
                        <a:latin typeface="Candara"/>
                        <a:ea typeface="Times New Roman"/>
                        <a:cs typeface="Arial"/>
                      </a:endParaRPr>
                    </a:p>
                    <a:p>
                      <a:pPr algn="ctr">
                        <a:lnSpc>
                          <a:spcPct val="100000"/>
                        </a:lnSpc>
                        <a:spcAft>
                          <a:spcPts val="0"/>
                        </a:spcAft>
                      </a:pPr>
                      <a:r>
                        <a:rPr lang="es-MX" sz="1250" b="1" dirty="0" smtClean="0">
                          <a:effectLst/>
                          <a:latin typeface="Candara"/>
                          <a:ea typeface="Times New Roman"/>
                          <a:cs typeface="Arial"/>
                        </a:rPr>
                        <a:t>PORCENTAJES</a:t>
                      </a:r>
                      <a:endParaRPr lang="es-ES_tradnl" sz="1200" dirty="0">
                        <a:effectLst/>
                        <a:latin typeface="Times New Roman"/>
                        <a:ea typeface="Times New Roman"/>
                      </a:endParaRPr>
                    </a:p>
                  </a:txBody>
                  <a:tcPr marL="68580" marR="68580" marT="0" marB="0"/>
                </a:tc>
              </a:tr>
              <a:tr h="662215">
                <a:tc>
                  <a:txBody>
                    <a:bodyPr/>
                    <a:lstStyle/>
                    <a:p>
                      <a:pPr algn="ctr">
                        <a:spcAft>
                          <a:spcPts val="0"/>
                        </a:spcAft>
                      </a:pPr>
                      <a:r>
                        <a:rPr lang="es-MX" sz="1050" b="1" dirty="0">
                          <a:effectLst/>
                          <a:latin typeface="Candara"/>
                          <a:ea typeface="Times New Roman"/>
                          <a:cs typeface="Arial"/>
                        </a:rPr>
                        <a:t> </a:t>
                      </a:r>
                      <a:endParaRPr lang="es-ES_tradnl" sz="1200" dirty="0">
                        <a:effectLst/>
                        <a:latin typeface="Times New Roman"/>
                        <a:ea typeface="Times New Roman"/>
                      </a:endParaRPr>
                    </a:p>
                    <a:p>
                      <a:pPr algn="ctr">
                        <a:spcAft>
                          <a:spcPts val="0"/>
                        </a:spcAft>
                      </a:pPr>
                      <a:r>
                        <a:rPr lang="es-MX" sz="1050" b="1" dirty="0">
                          <a:effectLst/>
                          <a:latin typeface="Candara"/>
                          <a:ea typeface="Times New Roman"/>
                          <a:cs typeface="Arial"/>
                        </a:rPr>
                        <a:t>TRABAJOS ESCRITOS  </a:t>
                      </a:r>
                      <a:endParaRPr lang="es-ES_tradnl" sz="1200" dirty="0">
                        <a:effectLst/>
                        <a:latin typeface="Times New Roman"/>
                        <a:ea typeface="Times New Roman"/>
                      </a:endParaRPr>
                    </a:p>
                  </a:txBody>
                  <a:tcPr marL="68580" marR="68580" marT="0" marB="0"/>
                </a:tc>
                <a:tc>
                  <a:txBody>
                    <a:bodyPr/>
                    <a:lstStyle/>
                    <a:p>
                      <a:pPr algn="ctr">
                        <a:spcAft>
                          <a:spcPts val="0"/>
                        </a:spcAft>
                      </a:pPr>
                      <a:r>
                        <a:rPr lang="es-MX" sz="1050" b="1" dirty="0">
                          <a:effectLst/>
                          <a:latin typeface="Candara"/>
                          <a:ea typeface="Times New Roman"/>
                          <a:cs typeface="Arial"/>
                        </a:rPr>
                        <a:t>(Diario de trabajo, listas de cotejo, rúbricas, ensayos, mapas conceptuales)</a:t>
                      </a:r>
                      <a:endParaRPr lang="es-ES_tradnl" sz="1200" dirty="0">
                        <a:effectLst/>
                        <a:latin typeface="Times New Roman"/>
                        <a:ea typeface="Times New Roman"/>
                      </a:endParaRPr>
                    </a:p>
                  </a:txBody>
                  <a:tcPr marL="68580" marR="68580" marT="0" marB="0"/>
                </a:tc>
                <a:tc>
                  <a:txBody>
                    <a:bodyPr/>
                    <a:lstStyle/>
                    <a:p>
                      <a:pPr algn="ctr">
                        <a:spcAft>
                          <a:spcPts val="0"/>
                        </a:spcAft>
                      </a:pPr>
                      <a:r>
                        <a:rPr lang="es-MX" sz="1050" b="1">
                          <a:effectLst/>
                          <a:latin typeface="Candara"/>
                          <a:ea typeface="Times New Roman"/>
                          <a:cs typeface="Arial"/>
                        </a:rPr>
                        <a:t>20%</a:t>
                      </a:r>
                      <a:endParaRPr lang="es-ES_tradnl" sz="1200">
                        <a:effectLst/>
                        <a:latin typeface="Times New Roman"/>
                        <a:ea typeface="Times New Roman"/>
                      </a:endParaRPr>
                    </a:p>
                  </a:txBody>
                  <a:tcPr marL="68580" marR="68580" marT="0" marB="0"/>
                </a:tc>
              </a:tr>
              <a:tr h="511553">
                <a:tc>
                  <a:txBody>
                    <a:bodyPr/>
                    <a:lstStyle/>
                    <a:p>
                      <a:pPr algn="ctr">
                        <a:spcAft>
                          <a:spcPts val="0"/>
                        </a:spcAft>
                      </a:pPr>
                      <a:r>
                        <a:rPr lang="es-MX" sz="1050" b="1">
                          <a:effectLst/>
                          <a:latin typeface="Candara"/>
                          <a:ea typeface="Times New Roman"/>
                          <a:cs typeface="Arial"/>
                        </a:rPr>
                        <a:t>EXAMEN ESCRITO </a:t>
                      </a:r>
                      <a:endParaRPr lang="es-ES_tradnl" sz="1200">
                        <a:effectLst/>
                        <a:latin typeface="Times New Roman"/>
                        <a:ea typeface="Times New Roman"/>
                      </a:endParaRPr>
                    </a:p>
                  </a:txBody>
                  <a:tcPr marL="68580" marR="68580" marT="0" marB="0"/>
                </a:tc>
                <a:tc>
                  <a:txBody>
                    <a:bodyPr/>
                    <a:lstStyle/>
                    <a:p>
                      <a:pPr algn="ctr">
                        <a:lnSpc>
                          <a:spcPct val="150000"/>
                        </a:lnSpc>
                        <a:spcAft>
                          <a:spcPts val="0"/>
                        </a:spcAft>
                      </a:pPr>
                      <a:r>
                        <a:rPr lang="es-MX" sz="1050" b="1">
                          <a:effectLst/>
                          <a:latin typeface="Candara"/>
                          <a:ea typeface="Times New Roman"/>
                          <a:cs typeface="Arial"/>
                        </a:rPr>
                        <a:t> </a:t>
                      </a:r>
                      <a:endParaRPr lang="es-ES_tradnl" sz="1200">
                        <a:effectLst/>
                        <a:latin typeface="Times New Roman"/>
                        <a:ea typeface="Times New Roman"/>
                      </a:endParaRPr>
                    </a:p>
                  </a:txBody>
                  <a:tcPr marL="68580" marR="68580" marT="0" marB="0"/>
                </a:tc>
                <a:tc>
                  <a:txBody>
                    <a:bodyPr/>
                    <a:lstStyle/>
                    <a:p>
                      <a:pPr algn="ctr">
                        <a:spcAft>
                          <a:spcPts val="0"/>
                        </a:spcAft>
                      </a:pPr>
                      <a:r>
                        <a:rPr lang="es-MX" sz="1050" b="1" dirty="0" smtClean="0">
                          <a:effectLst/>
                          <a:latin typeface="Candara"/>
                          <a:ea typeface="Times New Roman"/>
                          <a:cs typeface="Arial"/>
                        </a:rPr>
                        <a:t>30</a:t>
                      </a:r>
                      <a:r>
                        <a:rPr lang="es-MX" sz="1050" b="1" dirty="0">
                          <a:effectLst/>
                          <a:latin typeface="Candara"/>
                          <a:ea typeface="Times New Roman"/>
                          <a:cs typeface="Arial"/>
                        </a:rPr>
                        <a:t>%</a:t>
                      </a:r>
                      <a:endParaRPr lang="es-ES_tradnl" sz="1200" dirty="0">
                        <a:effectLst/>
                        <a:latin typeface="Times New Roman"/>
                        <a:ea typeface="Times New Roman"/>
                      </a:endParaRPr>
                    </a:p>
                  </a:txBody>
                  <a:tcPr marL="68580" marR="68580" marT="0" marB="0"/>
                </a:tc>
              </a:tr>
              <a:tr h="662215">
                <a:tc>
                  <a:txBody>
                    <a:bodyPr/>
                    <a:lstStyle/>
                    <a:p>
                      <a:pPr algn="ctr">
                        <a:spcAft>
                          <a:spcPts val="0"/>
                        </a:spcAft>
                      </a:pPr>
                      <a:r>
                        <a:rPr lang="es-MX" sz="1000" b="1">
                          <a:effectLst/>
                          <a:latin typeface="Candara"/>
                          <a:ea typeface="Times New Roman"/>
                          <a:cs typeface="Arial"/>
                        </a:rPr>
                        <a:t>TRABAJO FINAL </a:t>
                      </a:r>
                      <a:endParaRPr lang="es-ES_tradnl" sz="1100">
                        <a:effectLst/>
                        <a:latin typeface="Times New Roman"/>
                        <a:ea typeface="Times New Roman"/>
                      </a:endParaRPr>
                    </a:p>
                  </a:txBody>
                  <a:tcPr marL="68580" marR="68580" marT="0" marB="0"/>
                </a:tc>
                <a:tc>
                  <a:txBody>
                    <a:bodyPr/>
                    <a:lstStyle/>
                    <a:p>
                      <a:pPr algn="ctr">
                        <a:spcAft>
                          <a:spcPts val="0"/>
                        </a:spcAft>
                      </a:pPr>
                      <a:r>
                        <a:rPr lang="es-MX" sz="1100" b="1" kern="1200" dirty="0" smtClean="0">
                          <a:solidFill>
                            <a:schemeClr val="dk1"/>
                          </a:solidFill>
                          <a:effectLst/>
                          <a:latin typeface="+mn-lt"/>
                          <a:ea typeface="+mn-ea"/>
                          <a:cs typeface="+mn-cs"/>
                        </a:rPr>
                        <a:t>Diseño y elaboracion de un museo intectivo de artefatos para los niños del preescolar </a:t>
                      </a:r>
                      <a:endParaRPr lang="es-ES_tradnl" sz="900" dirty="0">
                        <a:effectLst/>
                        <a:latin typeface="Times New Roman"/>
                        <a:ea typeface="Times New Roman"/>
                      </a:endParaRPr>
                    </a:p>
                  </a:txBody>
                  <a:tcPr marL="68580" marR="68580" marT="0" marB="0"/>
                </a:tc>
                <a:tc>
                  <a:txBody>
                    <a:bodyPr/>
                    <a:lstStyle/>
                    <a:p>
                      <a:pPr algn="ctr">
                        <a:spcAft>
                          <a:spcPts val="0"/>
                        </a:spcAft>
                      </a:pPr>
                      <a:r>
                        <a:rPr lang="es-MX" sz="1050" b="1" dirty="0" smtClean="0">
                          <a:effectLst/>
                          <a:latin typeface="Candara"/>
                          <a:ea typeface="Times New Roman"/>
                          <a:cs typeface="Arial"/>
                        </a:rPr>
                        <a:t>40</a:t>
                      </a:r>
                      <a:r>
                        <a:rPr lang="es-MX" sz="1050" b="1" dirty="0">
                          <a:effectLst/>
                          <a:latin typeface="Candara"/>
                          <a:ea typeface="Times New Roman"/>
                          <a:cs typeface="Arial"/>
                        </a:rPr>
                        <a:t>%</a:t>
                      </a:r>
                      <a:endParaRPr lang="es-ES_tradnl" sz="1200" dirty="0">
                        <a:effectLst/>
                        <a:latin typeface="Times New Roman"/>
                        <a:ea typeface="Times New Roman"/>
                      </a:endParaRPr>
                    </a:p>
                  </a:txBody>
                  <a:tcPr marL="68580" marR="68580" marT="0" marB="0"/>
                </a:tc>
              </a:tr>
              <a:tr h="511553">
                <a:tc>
                  <a:txBody>
                    <a:bodyPr/>
                    <a:lstStyle/>
                    <a:p>
                      <a:pPr algn="ctr">
                        <a:spcAft>
                          <a:spcPts val="0"/>
                        </a:spcAft>
                      </a:pPr>
                      <a:r>
                        <a:rPr lang="es-MX" sz="1050" b="1" dirty="0">
                          <a:effectLst/>
                          <a:latin typeface="Candara"/>
                          <a:ea typeface="Times New Roman"/>
                          <a:cs typeface="Arial"/>
                        </a:rPr>
                        <a:t>ACTITUD Y VALORES EN Y FUERA DEL AULA</a:t>
                      </a:r>
                      <a:endParaRPr lang="es-ES_tradnl" sz="1200" dirty="0">
                        <a:effectLst/>
                        <a:latin typeface="Times New Roman"/>
                        <a:ea typeface="Times New Roman"/>
                      </a:endParaRPr>
                    </a:p>
                  </a:txBody>
                  <a:tcPr marL="68580" marR="68580" marT="0" marB="0"/>
                </a:tc>
                <a:tc>
                  <a:txBody>
                    <a:bodyPr/>
                    <a:lstStyle/>
                    <a:p>
                      <a:pPr algn="ctr">
                        <a:lnSpc>
                          <a:spcPct val="150000"/>
                        </a:lnSpc>
                        <a:spcAft>
                          <a:spcPts val="0"/>
                        </a:spcAft>
                      </a:pPr>
                      <a:r>
                        <a:rPr lang="es-MX" sz="1050" b="1">
                          <a:effectLst/>
                          <a:latin typeface="Candara"/>
                          <a:ea typeface="Times New Roman"/>
                          <a:cs typeface="Arial"/>
                        </a:rPr>
                        <a:t> </a:t>
                      </a:r>
                      <a:endParaRPr lang="es-ES_tradnl" sz="1200">
                        <a:effectLst/>
                        <a:latin typeface="Times New Roman"/>
                        <a:ea typeface="Times New Roman"/>
                      </a:endParaRPr>
                    </a:p>
                  </a:txBody>
                  <a:tcPr marL="68580" marR="68580" marT="0" marB="0"/>
                </a:tc>
                <a:tc>
                  <a:txBody>
                    <a:bodyPr/>
                    <a:lstStyle/>
                    <a:p>
                      <a:pPr algn="ctr">
                        <a:spcAft>
                          <a:spcPts val="0"/>
                        </a:spcAft>
                      </a:pPr>
                      <a:r>
                        <a:rPr lang="es-MX" sz="1050" b="1" dirty="0">
                          <a:effectLst/>
                          <a:latin typeface="Candara"/>
                          <a:ea typeface="Times New Roman"/>
                          <a:cs typeface="Arial"/>
                        </a:rPr>
                        <a:t>10%</a:t>
                      </a:r>
                      <a:endParaRPr lang="es-ES_tradnl" sz="12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365782156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 name="4 CuadroTexto"/>
          <p:cNvSpPr txBox="1"/>
          <p:nvPr/>
        </p:nvSpPr>
        <p:spPr>
          <a:xfrm>
            <a:off x="2063552" y="332656"/>
            <a:ext cx="8424936" cy="923330"/>
          </a:xfrm>
          <a:prstGeom prst="rect">
            <a:avLst/>
          </a:prstGeom>
          <a:noFill/>
        </p:spPr>
        <p:txBody>
          <a:bodyPr wrap="square" rtlCol="0">
            <a:spAutoFit/>
          </a:bodyPr>
          <a:lstStyle/>
          <a:p>
            <a:r>
              <a:rPr lang="es-MX" sz="5400" b="1" dirty="0">
                <a:solidFill>
                  <a:srgbClr val="C0504D">
                    <a:lumMod val="75000"/>
                  </a:srgbClr>
                </a:solidFill>
                <a:latin typeface="Curlz MT" panose="04040404050702020202" pitchFamily="82" charset="0"/>
              </a:rPr>
              <a:t>CRITERIOS DE EVALUACIÓN  </a:t>
            </a:r>
          </a:p>
        </p:txBody>
      </p:sp>
      <p:graphicFrame>
        <p:nvGraphicFramePr>
          <p:cNvPr id="3" name="Tabla 2"/>
          <p:cNvGraphicFramePr>
            <a:graphicFrameLocks noGrp="1"/>
          </p:cNvGraphicFramePr>
          <p:nvPr>
            <p:extLst>
              <p:ext uri="{D42A27DB-BD31-4B8C-83A1-F6EECF244321}">
                <p14:modId xmlns:p14="http://schemas.microsoft.com/office/powerpoint/2010/main" val="2126748597"/>
              </p:ext>
            </p:extLst>
          </p:nvPr>
        </p:nvGraphicFramePr>
        <p:xfrm>
          <a:off x="2448561" y="1838959"/>
          <a:ext cx="7335519" cy="3785325"/>
        </p:xfrm>
        <a:graphic>
          <a:graphicData uri="http://schemas.openxmlformats.org/drawingml/2006/table">
            <a:tbl>
              <a:tblPr firstRow="1" bandRow="1">
                <a:tableStyleId>{284E427A-3D55-4303-BF80-6455036E1DE7}</a:tableStyleId>
              </a:tblPr>
              <a:tblGrid>
                <a:gridCol w="2445173"/>
                <a:gridCol w="2445173"/>
                <a:gridCol w="2445173"/>
              </a:tblGrid>
              <a:tr h="511553">
                <a:tc gridSpan="3">
                  <a:txBody>
                    <a:bodyPr/>
                    <a:lstStyle/>
                    <a:p>
                      <a:pPr algn="ctr"/>
                      <a:r>
                        <a:rPr lang="es-ES" baseline="0" dirty="0" smtClean="0">
                          <a:latin typeface="Candara"/>
                          <a:cs typeface="Candara"/>
                        </a:rPr>
                        <a:t>Tercer  </a:t>
                      </a:r>
                      <a:r>
                        <a:rPr lang="es-ES" dirty="0" smtClean="0">
                          <a:latin typeface="Candara"/>
                          <a:cs typeface="Candara"/>
                        </a:rPr>
                        <a:t>periodo </a:t>
                      </a:r>
                      <a:endParaRPr lang="es-ES" dirty="0">
                        <a:latin typeface="Candara"/>
                        <a:cs typeface="Candara"/>
                      </a:endParaRPr>
                    </a:p>
                  </a:txBody>
                  <a:tcPr/>
                </a:tc>
                <a:tc hMerge="1">
                  <a:txBody>
                    <a:bodyPr/>
                    <a:lstStyle/>
                    <a:p>
                      <a:endParaRPr lang="es-ES"/>
                    </a:p>
                  </a:txBody>
                  <a:tcPr/>
                </a:tc>
                <a:tc hMerge="1">
                  <a:txBody>
                    <a:bodyPr/>
                    <a:lstStyle/>
                    <a:p>
                      <a:endParaRPr lang="es-ES" dirty="0"/>
                    </a:p>
                  </a:txBody>
                  <a:tcPr/>
                </a:tc>
              </a:tr>
              <a:tr h="788351">
                <a:tc>
                  <a:txBody>
                    <a:bodyPr/>
                    <a:lstStyle/>
                    <a:p>
                      <a:pPr algn="ctr">
                        <a:lnSpc>
                          <a:spcPct val="100000"/>
                        </a:lnSpc>
                        <a:spcAft>
                          <a:spcPts val="0"/>
                        </a:spcAft>
                      </a:pPr>
                      <a:endParaRPr lang="es-MX" sz="1250" b="1" dirty="0" smtClean="0">
                        <a:effectLst/>
                        <a:latin typeface="Candara"/>
                        <a:ea typeface="Times New Roman"/>
                        <a:cs typeface="Arial"/>
                      </a:endParaRPr>
                    </a:p>
                    <a:p>
                      <a:pPr algn="ctr">
                        <a:lnSpc>
                          <a:spcPct val="100000"/>
                        </a:lnSpc>
                        <a:spcAft>
                          <a:spcPts val="0"/>
                        </a:spcAft>
                      </a:pPr>
                      <a:r>
                        <a:rPr lang="es-MX" sz="1250" b="1" dirty="0" smtClean="0">
                          <a:effectLst/>
                          <a:latin typeface="Candara"/>
                          <a:ea typeface="Times New Roman"/>
                          <a:cs typeface="Arial"/>
                        </a:rPr>
                        <a:t>CRITERIOS </a:t>
                      </a:r>
                      <a:r>
                        <a:rPr lang="es-MX" sz="1250" b="1" dirty="0">
                          <a:effectLst/>
                          <a:latin typeface="Candara"/>
                          <a:ea typeface="Times New Roman"/>
                          <a:cs typeface="Arial"/>
                        </a:rPr>
                        <a:t>DE EVALUACIÓN</a:t>
                      </a:r>
                      <a:endParaRPr lang="es-ES_tradnl" sz="1200" dirty="0">
                        <a:effectLst/>
                        <a:latin typeface="Times New Roman"/>
                        <a:ea typeface="Times New Roman"/>
                      </a:endParaRPr>
                    </a:p>
                  </a:txBody>
                  <a:tcPr marL="68580" marR="68580" marT="0" marB="0"/>
                </a:tc>
                <a:tc>
                  <a:txBody>
                    <a:bodyPr/>
                    <a:lstStyle/>
                    <a:p>
                      <a:pPr algn="ctr">
                        <a:lnSpc>
                          <a:spcPct val="100000"/>
                        </a:lnSpc>
                        <a:spcAft>
                          <a:spcPts val="0"/>
                        </a:spcAft>
                      </a:pPr>
                      <a:r>
                        <a:rPr lang="es-MX" sz="1250" b="1" dirty="0">
                          <a:effectLst/>
                          <a:latin typeface="Candara"/>
                          <a:ea typeface="Times New Roman"/>
                          <a:cs typeface="Arial"/>
                        </a:rPr>
                        <a:t>DESCRIPCIÓN DE EVIDENCIAS DE EVALUACIÓN</a:t>
                      </a:r>
                      <a:endParaRPr lang="es-ES_tradnl" sz="1200" dirty="0">
                        <a:effectLst/>
                        <a:latin typeface="Times New Roman"/>
                        <a:ea typeface="Times New Roman"/>
                      </a:endParaRPr>
                    </a:p>
                  </a:txBody>
                  <a:tcPr marL="68580" marR="68580" marT="0" marB="0"/>
                </a:tc>
                <a:tc>
                  <a:txBody>
                    <a:bodyPr/>
                    <a:lstStyle/>
                    <a:p>
                      <a:pPr algn="ctr">
                        <a:lnSpc>
                          <a:spcPct val="100000"/>
                        </a:lnSpc>
                        <a:spcAft>
                          <a:spcPts val="0"/>
                        </a:spcAft>
                      </a:pPr>
                      <a:endParaRPr lang="es-MX" sz="1250" b="1" dirty="0" smtClean="0">
                        <a:effectLst/>
                        <a:latin typeface="Candara"/>
                        <a:ea typeface="Times New Roman"/>
                        <a:cs typeface="Arial"/>
                      </a:endParaRPr>
                    </a:p>
                    <a:p>
                      <a:pPr algn="ctr">
                        <a:lnSpc>
                          <a:spcPct val="100000"/>
                        </a:lnSpc>
                        <a:spcAft>
                          <a:spcPts val="0"/>
                        </a:spcAft>
                      </a:pPr>
                      <a:r>
                        <a:rPr lang="es-MX" sz="1250" b="1" dirty="0" smtClean="0">
                          <a:effectLst/>
                          <a:latin typeface="Candara"/>
                          <a:ea typeface="Times New Roman"/>
                          <a:cs typeface="Arial"/>
                        </a:rPr>
                        <a:t>PORCENTAJES</a:t>
                      </a:r>
                      <a:endParaRPr lang="es-ES_tradnl" sz="1200" dirty="0">
                        <a:effectLst/>
                        <a:latin typeface="Times New Roman"/>
                        <a:ea typeface="Times New Roman"/>
                      </a:endParaRPr>
                    </a:p>
                  </a:txBody>
                  <a:tcPr marL="68580" marR="68580" marT="0" marB="0"/>
                </a:tc>
              </a:tr>
              <a:tr h="662215">
                <a:tc>
                  <a:txBody>
                    <a:bodyPr/>
                    <a:lstStyle/>
                    <a:p>
                      <a:pPr algn="ctr">
                        <a:spcAft>
                          <a:spcPts val="0"/>
                        </a:spcAft>
                      </a:pPr>
                      <a:r>
                        <a:rPr lang="es-MX" sz="1050" b="1" dirty="0">
                          <a:effectLst/>
                          <a:latin typeface="Candara"/>
                          <a:ea typeface="Times New Roman"/>
                          <a:cs typeface="Arial"/>
                        </a:rPr>
                        <a:t> </a:t>
                      </a:r>
                      <a:endParaRPr lang="es-ES_tradnl" sz="1200" dirty="0">
                        <a:effectLst/>
                        <a:latin typeface="Times New Roman"/>
                        <a:ea typeface="Times New Roman"/>
                      </a:endParaRPr>
                    </a:p>
                    <a:p>
                      <a:pPr algn="ctr">
                        <a:spcAft>
                          <a:spcPts val="0"/>
                        </a:spcAft>
                      </a:pPr>
                      <a:r>
                        <a:rPr lang="es-MX" sz="1050" b="1" dirty="0">
                          <a:effectLst/>
                          <a:latin typeface="Candara"/>
                          <a:ea typeface="Times New Roman"/>
                          <a:cs typeface="Arial"/>
                        </a:rPr>
                        <a:t>TRABAJOS ESCRITOS  </a:t>
                      </a:r>
                      <a:endParaRPr lang="es-ES_tradnl" sz="1200" dirty="0">
                        <a:effectLst/>
                        <a:latin typeface="Times New Roman"/>
                        <a:ea typeface="Times New Roman"/>
                      </a:endParaRPr>
                    </a:p>
                  </a:txBody>
                  <a:tcPr marL="68580" marR="68580" marT="0" marB="0"/>
                </a:tc>
                <a:tc>
                  <a:txBody>
                    <a:bodyPr/>
                    <a:lstStyle/>
                    <a:p>
                      <a:pPr algn="ctr">
                        <a:spcAft>
                          <a:spcPts val="0"/>
                        </a:spcAft>
                      </a:pPr>
                      <a:r>
                        <a:rPr lang="es-MX" sz="1050" b="1" dirty="0">
                          <a:effectLst/>
                          <a:latin typeface="Candara"/>
                          <a:ea typeface="Times New Roman"/>
                          <a:cs typeface="Arial"/>
                        </a:rPr>
                        <a:t>(Diario de trabajo, listas de cotejo, rúbricas, ensayos, mapas conceptuales)</a:t>
                      </a:r>
                      <a:endParaRPr lang="es-ES_tradnl" sz="1200" dirty="0">
                        <a:effectLst/>
                        <a:latin typeface="Times New Roman"/>
                        <a:ea typeface="Times New Roman"/>
                      </a:endParaRPr>
                    </a:p>
                  </a:txBody>
                  <a:tcPr marL="68580" marR="68580" marT="0" marB="0"/>
                </a:tc>
                <a:tc>
                  <a:txBody>
                    <a:bodyPr/>
                    <a:lstStyle/>
                    <a:p>
                      <a:pPr algn="ctr">
                        <a:spcAft>
                          <a:spcPts val="0"/>
                        </a:spcAft>
                      </a:pPr>
                      <a:r>
                        <a:rPr lang="es-MX" sz="1050" b="1">
                          <a:effectLst/>
                          <a:latin typeface="Candara"/>
                          <a:ea typeface="Times New Roman"/>
                          <a:cs typeface="Arial"/>
                        </a:rPr>
                        <a:t>20%</a:t>
                      </a:r>
                      <a:endParaRPr lang="es-ES_tradnl" sz="1200">
                        <a:effectLst/>
                        <a:latin typeface="Times New Roman"/>
                        <a:ea typeface="Times New Roman"/>
                      </a:endParaRPr>
                    </a:p>
                  </a:txBody>
                  <a:tcPr marL="68580" marR="68580" marT="0" marB="0"/>
                </a:tc>
              </a:tr>
              <a:tr h="511553">
                <a:tc>
                  <a:txBody>
                    <a:bodyPr/>
                    <a:lstStyle/>
                    <a:p>
                      <a:pPr algn="ctr">
                        <a:spcAft>
                          <a:spcPts val="0"/>
                        </a:spcAft>
                      </a:pPr>
                      <a:r>
                        <a:rPr lang="es-MX" sz="1050" b="1">
                          <a:effectLst/>
                          <a:latin typeface="Candara"/>
                          <a:ea typeface="Times New Roman"/>
                          <a:cs typeface="Arial"/>
                        </a:rPr>
                        <a:t>EXAMEN ESCRITO </a:t>
                      </a:r>
                      <a:endParaRPr lang="es-ES_tradnl" sz="1200">
                        <a:effectLst/>
                        <a:latin typeface="Times New Roman"/>
                        <a:ea typeface="Times New Roman"/>
                      </a:endParaRPr>
                    </a:p>
                  </a:txBody>
                  <a:tcPr marL="68580" marR="68580" marT="0" marB="0"/>
                </a:tc>
                <a:tc>
                  <a:txBody>
                    <a:bodyPr/>
                    <a:lstStyle/>
                    <a:p>
                      <a:pPr algn="ctr">
                        <a:lnSpc>
                          <a:spcPct val="150000"/>
                        </a:lnSpc>
                        <a:spcAft>
                          <a:spcPts val="0"/>
                        </a:spcAft>
                      </a:pPr>
                      <a:r>
                        <a:rPr lang="es-MX" sz="1050" b="1">
                          <a:effectLst/>
                          <a:latin typeface="Candara"/>
                          <a:ea typeface="Times New Roman"/>
                          <a:cs typeface="Arial"/>
                        </a:rPr>
                        <a:t> </a:t>
                      </a:r>
                      <a:endParaRPr lang="es-ES_tradnl" sz="1200">
                        <a:effectLst/>
                        <a:latin typeface="Times New Roman"/>
                        <a:ea typeface="Times New Roman"/>
                      </a:endParaRPr>
                    </a:p>
                  </a:txBody>
                  <a:tcPr marL="68580" marR="68580" marT="0" marB="0"/>
                </a:tc>
                <a:tc>
                  <a:txBody>
                    <a:bodyPr/>
                    <a:lstStyle/>
                    <a:p>
                      <a:pPr algn="ctr">
                        <a:spcAft>
                          <a:spcPts val="0"/>
                        </a:spcAft>
                      </a:pPr>
                      <a:r>
                        <a:rPr lang="es-MX" sz="1050" b="1" dirty="0" smtClean="0">
                          <a:effectLst/>
                          <a:latin typeface="Candara"/>
                          <a:ea typeface="Times New Roman"/>
                          <a:cs typeface="Arial"/>
                        </a:rPr>
                        <a:t>40</a:t>
                      </a:r>
                      <a:r>
                        <a:rPr lang="es-MX" sz="1050" b="1" dirty="0">
                          <a:effectLst/>
                          <a:latin typeface="Candara"/>
                          <a:ea typeface="Times New Roman"/>
                          <a:cs typeface="Arial"/>
                        </a:rPr>
                        <a:t>%</a:t>
                      </a:r>
                      <a:endParaRPr lang="es-ES_tradnl" sz="1200" dirty="0">
                        <a:effectLst/>
                        <a:latin typeface="Times New Roman"/>
                        <a:ea typeface="Times New Roman"/>
                      </a:endParaRPr>
                    </a:p>
                  </a:txBody>
                  <a:tcPr marL="68580" marR="68580" marT="0" marB="0"/>
                </a:tc>
              </a:tr>
              <a:tr h="662215">
                <a:tc>
                  <a:txBody>
                    <a:bodyPr/>
                    <a:lstStyle/>
                    <a:p>
                      <a:pPr algn="ctr">
                        <a:spcAft>
                          <a:spcPts val="0"/>
                        </a:spcAft>
                      </a:pPr>
                      <a:r>
                        <a:rPr lang="es-MX" sz="1000" b="1">
                          <a:effectLst/>
                          <a:latin typeface="Candara"/>
                          <a:ea typeface="Times New Roman"/>
                          <a:cs typeface="Arial"/>
                        </a:rPr>
                        <a:t>TRABAJO FINAL </a:t>
                      </a:r>
                      <a:endParaRPr lang="es-ES_tradnl" sz="1100">
                        <a:effectLst/>
                        <a:latin typeface="Times New Roman"/>
                        <a:ea typeface="Times New Roman"/>
                      </a:endParaRPr>
                    </a:p>
                  </a:txBody>
                  <a:tcPr marL="68580" marR="68580" marT="0" marB="0"/>
                </a:tc>
                <a:tc>
                  <a:txBody>
                    <a:bodyPr/>
                    <a:lstStyle/>
                    <a:p>
                      <a:pPr algn="ctr">
                        <a:spcAft>
                          <a:spcPts val="0"/>
                        </a:spcAft>
                      </a:pPr>
                      <a:r>
                        <a:rPr lang="es-MX" sz="1050" b="1" kern="1200" dirty="0" smtClean="0">
                          <a:solidFill>
                            <a:schemeClr val="dk1"/>
                          </a:solidFill>
                          <a:effectLst/>
                          <a:latin typeface="+mn-lt"/>
                          <a:ea typeface="+mn-ea"/>
                          <a:cs typeface="+mn-cs"/>
                        </a:rPr>
                        <a:t>Elaborar un fichero con planeaciones en base al PEP en función a las competencias del campo formativo exploración y conocimiento del mundo, aspecto mundo natural </a:t>
                      </a:r>
                      <a:endParaRPr lang="es-ES_tradnl" sz="400" dirty="0">
                        <a:effectLst/>
                        <a:latin typeface="Times New Roman"/>
                        <a:ea typeface="Times New Roman"/>
                      </a:endParaRPr>
                    </a:p>
                  </a:txBody>
                  <a:tcPr marL="68580" marR="68580" marT="0" marB="0"/>
                </a:tc>
                <a:tc>
                  <a:txBody>
                    <a:bodyPr/>
                    <a:lstStyle/>
                    <a:p>
                      <a:pPr algn="ctr">
                        <a:spcAft>
                          <a:spcPts val="0"/>
                        </a:spcAft>
                      </a:pPr>
                      <a:r>
                        <a:rPr lang="es-MX" sz="1050" b="1" dirty="0" smtClean="0">
                          <a:effectLst/>
                          <a:latin typeface="Candara"/>
                          <a:ea typeface="Times New Roman"/>
                          <a:cs typeface="Arial"/>
                        </a:rPr>
                        <a:t>30</a:t>
                      </a:r>
                      <a:r>
                        <a:rPr lang="es-MX" sz="1050" b="1" dirty="0">
                          <a:effectLst/>
                          <a:latin typeface="Candara"/>
                          <a:ea typeface="Times New Roman"/>
                          <a:cs typeface="Arial"/>
                        </a:rPr>
                        <a:t>%</a:t>
                      </a:r>
                      <a:endParaRPr lang="es-ES_tradnl" sz="1200" dirty="0">
                        <a:effectLst/>
                        <a:latin typeface="Times New Roman"/>
                        <a:ea typeface="Times New Roman"/>
                      </a:endParaRPr>
                    </a:p>
                  </a:txBody>
                  <a:tcPr marL="68580" marR="68580" marT="0" marB="0"/>
                </a:tc>
              </a:tr>
              <a:tr h="511553">
                <a:tc>
                  <a:txBody>
                    <a:bodyPr/>
                    <a:lstStyle/>
                    <a:p>
                      <a:pPr algn="ctr">
                        <a:spcAft>
                          <a:spcPts val="0"/>
                        </a:spcAft>
                      </a:pPr>
                      <a:r>
                        <a:rPr lang="es-MX" sz="1050" b="1" dirty="0">
                          <a:effectLst/>
                          <a:latin typeface="Candara"/>
                          <a:ea typeface="Times New Roman"/>
                          <a:cs typeface="Arial"/>
                        </a:rPr>
                        <a:t>ACTITUD Y VALORES EN Y FUERA DEL AULA</a:t>
                      </a:r>
                      <a:endParaRPr lang="es-ES_tradnl" sz="1200" dirty="0">
                        <a:effectLst/>
                        <a:latin typeface="Times New Roman"/>
                        <a:ea typeface="Times New Roman"/>
                      </a:endParaRPr>
                    </a:p>
                  </a:txBody>
                  <a:tcPr marL="68580" marR="68580" marT="0" marB="0"/>
                </a:tc>
                <a:tc>
                  <a:txBody>
                    <a:bodyPr/>
                    <a:lstStyle/>
                    <a:p>
                      <a:pPr algn="ctr">
                        <a:lnSpc>
                          <a:spcPct val="150000"/>
                        </a:lnSpc>
                        <a:spcAft>
                          <a:spcPts val="0"/>
                        </a:spcAft>
                      </a:pPr>
                      <a:r>
                        <a:rPr lang="es-MX" sz="1050" b="1">
                          <a:effectLst/>
                          <a:latin typeface="Candara"/>
                          <a:ea typeface="Times New Roman"/>
                          <a:cs typeface="Arial"/>
                        </a:rPr>
                        <a:t> </a:t>
                      </a:r>
                      <a:endParaRPr lang="es-ES_tradnl" sz="1200">
                        <a:effectLst/>
                        <a:latin typeface="Times New Roman"/>
                        <a:ea typeface="Times New Roman"/>
                      </a:endParaRPr>
                    </a:p>
                  </a:txBody>
                  <a:tcPr marL="68580" marR="68580" marT="0" marB="0"/>
                </a:tc>
                <a:tc>
                  <a:txBody>
                    <a:bodyPr/>
                    <a:lstStyle/>
                    <a:p>
                      <a:pPr algn="ctr">
                        <a:spcAft>
                          <a:spcPts val="0"/>
                        </a:spcAft>
                      </a:pPr>
                      <a:r>
                        <a:rPr lang="es-MX" sz="1050" b="1" dirty="0">
                          <a:effectLst/>
                          <a:latin typeface="Candara"/>
                          <a:ea typeface="Times New Roman"/>
                          <a:cs typeface="Arial"/>
                        </a:rPr>
                        <a:t>10%</a:t>
                      </a:r>
                      <a:endParaRPr lang="es-ES_tradnl" sz="12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158273591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 name="4 CuadroTexto"/>
          <p:cNvSpPr txBox="1"/>
          <p:nvPr/>
        </p:nvSpPr>
        <p:spPr>
          <a:xfrm>
            <a:off x="2063552" y="332656"/>
            <a:ext cx="8424936" cy="923330"/>
          </a:xfrm>
          <a:prstGeom prst="rect">
            <a:avLst/>
          </a:prstGeom>
          <a:noFill/>
        </p:spPr>
        <p:txBody>
          <a:bodyPr wrap="square" rtlCol="0">
            <a:spAutoFit/>
          </a:bodyPr>
          <a:lstStyle/>
          <a:p>
            <a:r>
              <a:rPr lang="es-MX" sz="5400" b="1" dirty="0">
                <a:solidFill>
                  <a:srgbClr val="C0504D">
                    <a:lumMod val="75000"/>
                  </a:srgbClr>
                </a:solidFill>
                <a:latin typeface="Curlz MT" panose="04040404050702020202" pitchFamily="82" charset="0"/>
              </a:rPr>
              <a:t>CRITERIOS DE EVALUACIÓN  </a:t>
            </a:r>
          </a:p>
        </p:txBody>
      </p:sp>
      <p:graphicFrame>
        <p:nvGraphicFramePr>
          <p:cNvPr id="3" name="Tabla 2"/>
          <p:cNvGraphicFramePr>
            <a:graphicFrameLocks noGrp="1"/>
          </p:cNvGraphicFramePr>
          <p:nvPr>
            <p:extLst>
              <p:ext uri="{D42A27DB-BD31-4B8C-83A1-F6EECF244321}">
                <p14:modId xmlns:p14="http://schemas.microsoft.com/office/powerpoint/2010/main" val="4080623599"/>
              </p:ext>
            </p:extLst>
          </p:nvPr>
        </p:nvGraphicFramePr>
        <p:xfrm>
          <a:off x="2448561" y="1838959"/>
          <a:ext cx="7335519" cy="2985225"/>
        </p:xfrm>
        <a:graphic>
          <a:graphicData uri="http://schemas.openxmlformats.org/drawingml/2006/table">
            <a:tbl>
              <a:tblPr firstRow="1" bandRow="1">
                <a:tableStyleId>{284E427A-3D55-4303-BF80-6455036E1DE7}</a:tableStyleId>
              </a:tblPr>
              <a:tblGrid>
                <a:gridCol w="2445173"/>
                <a:gridCol w="2445173"/>
                <a:gridCol w="2445173"/>
              </a:tblGrid>
              <a:tr h="511553">
                <a:tc gridSpan="3">
                  <a:txBody>
                    <a:bodyPr/>
                    <a:lstStyle/>
                    <a:p>
                      <a:pPr algn="ctr"/>
                      <a:r>
                        <a:rPr lang="es-ES" baseline="0" dirty="0" smtClean="0">
                          <a:latin typeface="Candara"/>
                          <a:cs typeface="Candara"/>
                        </a:rPr>
                        <a:t>Cuarto periodo (evidencia final)</a:t>
                      </a:r>
                      <a:endParaRPr lang="es-ES" dirty="0">
                        <a:latin typeface="Candara"/>
                        <a:cs typeface="Candara"/>
                      </a:endParaRPr>
                    </a:p>
                  </a:txBody>
                  <a:tcPr/>
                </a:tc>
                <a:tc hMerge="1">
                  <a:txBody>
                    <a:bodyPr/>
                    <a:lstStyle/>
                    <a:p>
                      <a:endParaRPr lang="es-ES"/>
                    </a:p>
                  </a:txBody>
                  <a:tcPr/>
                </a:tc>
                <a:tc hMerge="1">
                  <a:txBody>
                    <a:bodyPr/>
                    <a:lstStyle/>
                    <a:p>
                      <a:endParaRPr lang="es-ES" dirty="0"/>
                    </a:p>
                  </a:txBody>
                  <a:tcPr/>
                </a:tc>
              </a:tr>
              <a:tr h="788351">
                <a:tc>
                  <a:txBody>
                    <a:bodyPr/>
                    <a:lstStyle/>
                    <a:p>
                      <a:pPr algn="ctr">
                        <a:lnSpc>
                          <a:spcPct val="100000"/>
                        </a:lnSpc>
                        <a:spcAft>
                          <a:spcPts val="0"/>
                        </a:spcAft>
                      </a:pPr>
                      <a:endParaRPr lang="es-MX" sz="1250" b="1" dirty="0" smtClean="0">
                        <a:effectLst/>
                        <a:latin typeface="Candara"/>
                        <a:ea typeface="Times New Roman"/>
                        <a:cs typeface="Arial"/>
                      </a:endParaRPr>
                    </a:p>
                    <a:p>
                      <a:pPr algn="ctr">
                        <a:lnSpc>
                          <a:spcPct val="100000"/>
                        </a:lnSpc>
                        <a:spcAft>
                          <a:spcPts val="0"/>
                        </a:spcAft>
                      </a:pPr>
                      <a:r>
                        <a:rPr lang="es-MX" sz="1250" b="1" dirty="0" smtClean="0">
                          <a:effectLst/>
                          <a:latin typeface="Candara"/>
                          <a:ea typeface="Times New Roman"/>
                          <a:cs typeface="Arial"/>
                        </a:rPr>
                        <a:t>CRITERIOS </a:t>
                      </a:r>
                      <a:r>
                        <a:rPr lang="es-MX" sz="1250" b="1" dirty="0">
                          <a:effectLst/>
                          <a:latin typeface="Candara"/>
                          <a:ea typeface="Times New Roman"/>
                          <a:cs typeface="Arial"/>
                        </a:rPr>
                        <a:t>DE EVALUACIÓN</a:t>
                      </a:r>
                      <a:endParaRPr lang="es-ES_tradnl" sz="1200" dirty="0">
                        <a:effectLst/>
                        <a:latin typeface="Times New Roman"/>
                        <a:ea typeface="Times New Roman"/>
                      </a:endParaRPr>
                    </a:p>
                  </a:txBody>
                  <a:tcPr marL="68580" marR="68580" marT="0" marB="0"/>
                </a:tc>
                <a:tc>
                  <a:txBody>
                    <a:bodyPr/>
                    <a:lstStyle/>
                    <a:p>
                      <a:pPr algn="ctr">
                        <a:lnSpc>
                          <a:spcPct val="100000"/>
                        </a:lnSpc>
                        <a:spcAft>
                          <a:spcPts val="0"/>
                        </a:spcAft>
                      </a:pPr>
                      <a:r>
                        <a:rPr lang="es-MX" sz="1250" b="1" dirty="0">
                          <a:effectLst/>
                          <a:latin typeface="Candara"/>
                          <a:ea typeface="Times New Roman"/>
                          <a:cs typeface="Arial"/>
                        </a:rPr>
                        <a:t>DESCRIPCIÓN DE EVIDENCIAS DE EVALUACIÓN</a:t>
                      </a:r>
                      <a:endParaRPr lang="es-ES_tradnl" sz="1200" dirty="0">
                        <a:effectLst/>
                        <a:latin typeface="Times New Roman"/>
                        <a:ea typeface="Times New Roman"/>
                      </a:endParaRPr>
                    </a:p>
                  </a:txBody>
                  <a:tcPr marL="68580" marR="68580" marT="0" marB="0"/>
                </a:tc>
                <a:tc>
                  <a:txBody>
                    <a:bodyPr/>
                    <a:lstStyle/>
                    <a:p>
                      <a:pPr algn="ctr">
                        <a:lnSpc>
                          <a:spcPct val="100000"/>
                        </a:lnSpc>
                        <a:spcAft>
                          <a:spcPts val="0"/>
                        </a:spcAft>
                      </a:pPr>
                      <a:endParaRPr lang="es-MX" sz="1250" b="1" dirty="0" smtClean="0">
                        <a:effectLst/>
                        <a:latin typeface="Candara"/>
                        <a:ea typeface="Times New Roman"/>
                        <a:cs typeface="Arial"/>
                      </a:endParaRPr>
                    </a:p>
                    <a:p>
                      <a:pPr algn="ctr">
                        <a:lnSpc>
                          <a:spcPct val="100000"/>
                        </a:lnSpc>
                        <a:spcAft>
                          <a:spcPts val="0"/>
                        </a:spcAft>
                      </a:pPr>
                      <a:r>
                        <a:rPr lang="es-MX" sz="1250" b="1" dirty="0" smtClean="0">
                          <a:effectLst/>
                          <a:latin typeface="Candara"/>
                          <a:ea typeface="Times New Roman"/>
                          <a:cs typeface="Arial"/>
                        </a:rPr>
                        <a:t>PORCENTAJES</a:t>
                      </a:r>
                      <a:endParaRPr lang="es-ES_tradnl" sz="1200" dirty="0">
                        <a:effectLst/>
                        <a:latin typeface="Times New Roman"/>
                        <a:ea typeface="Times New Roman"/>
                      </a:endParaRPr>
                    </a:p>
                  </a:txBody>
                  <a:tcPr marL="68580" marR="68580" marT="0" marB="0"/>
                </a:tc>
              </a:tr>
              <a:tr h="511553">
                <a:tc>
                  <a:txBody>
                    <a:bodyPr/>
                    <a:lstStyle/>
                    <a:p>
                      <a:pPr algn="ctr">
                        <a:spcAft>
                          <a:spcPts val="0"/>
                        </a:spcAft>
                      </a:pPr>
                      <a:r>
                        <a:rPr lang="es-MX" sz="1050" b="1" dirty="0" smtClean="0">
                          <a:effectLst/>
                          <a:latin typeface="Candara"/>
                          <a:ea typeface="Times New Roman"/>
                          <a:cs typeface="Arial"/>
                        </a:rPr>
                        <a:t> TRABAJO</a:t>
                      </a:r>
                      <a:r>
                        <a:rPr lang="es-MX" sz="1050" b="1" baseline="0" dirty="0" smtClean="0">
                          <a:effectLst/>
                          <a:latin typeface="Candara"/>
                          <a:ea typeface="Times New Roman"/>
                          <a:cs typeface="Arial"/>
                        </a:rPr>
                        <a:t> FINAL </a:t>
                      </a:r>
                      <a:r>
                        <a:rPr lang="es-MX" sz="1050" b="1" dirty="0" smtClean="0">
                          <a:effectLst/>
                          <a:latin typeface="Candara"/>
                          <a:ea typeface="Times New Roman"/>
                          <a:cs typeface="Arial"/>
                        </a:rPr>
                        <a:t> 1</a:t>
                      </a:r>
                      <a:endParaRPr lang="es-ES_tradnl" sz="1200" dirty="0">
                        <a:effectLst/>
                        <a:latin typeface="Times New Roman"/>
                        <a:ea typeface="Times New Roman"/>
                      </a:endParaRPr>
                    </a:p>
                  </a:txBody>
                  <a:tcPr marL="68580" marR="68580" marT="0" marB="0"/>
                </a:tc>
                <a:tc>
                  <a:txBody>
                    <a:bodyPr/>
                    <a:lstStyle/>
                    <a:p>
                      <a:pPr algn="ctr">
                        <a:lnSpc>
                          <a:spcPct val="150000"/>
                        </a:lnSpc>
                        <a:spcAft>
                          <a:spcPts val="0"/>
                        </a:spcAft>
                      </a:pPr>
                      <a:r>
                        <a:rPr lang="es-MX" sz="1050" b="1" dirty="0" smtClean="0">
                          <a:effectLst/>
                          <a:latin typeface="Candara"/>
                          <a:ea typeface="Times New Roman"/>
                          <a:cs typeface="Arial"/>
                        </a:rPr>
                        <a:t>Video</a:t>
                      </a:r>
                      <a:r>
                        <a:rPr lang="es-MX" sz="1050" b="1" baseline="0" dirty="0" smtClean="0">
                          <a:effectLst/>
                          <a:latin typeface="Candara"/>
                          <a:ea typeface="Times New Roman"/>
                          <a:cs typeface="Arial"/>
                        </a:rPr>
                        <a:t> </a:t>
                      </a:r>
                      <a:r>
                        <a:rPr lang="es-MX" sz="1050" b="1" dirty="0">
                          <a:effectLst/>
                          <a:latin typeface="Candara"/>
                          <a:ea typeface="Times New Roman"/>
                          <a:cs typeface="Arial"/>
                        </a:rPr>
                        <a:t> </a:t>
                      </a:r>
                      <a:endParaRPr lang="es-ES_tradnl" sz="1200" dirty="0">
                        <a:effectLst/>
                        <a:latin typeface="Times New Roman"/>
                        <a:ea typeface="Times New Roman"/>
                      </a:endParaRPr>
                    </a:p>
                  </a:txBody>
                  <a:tcPr marL="68580" marR="68580" marT="0" marB="0"/>
                </a:tc>
                <a:tc>
                  <a:txBody>
                    <a:bodyPr/>
                    <a:lstStyle/>
                    <a:p>
                      <a:pPr algn="ctr">
                        <a:spcAft>
                          <a:spcPts val="0"/>
                        </a:spcAft>
                      </a:pPr>
                      <a:r>
                        <a:rPr lang="es-MX" sz="1050" b="1" dirty="0" smtClean="0">
                          <a:effectLst/>
                          <a:latin typeface="Candara"/>
                          <a:ea typeface="Times New Roman"/>
                          <a:cs typeface="Arial"/>
                        </a:rPr>
                        <a:t>40</a:t>
                      </a:r>
                      <a:r>
                        <a:rPr lang="es-MX" sz="1050" b="1" dirty="0">
                          <a:effectLst/>
                          <a:latin typeface="Candara"/>
                          <a:ea typeface="Times New Roman"/>
                          <a:cs typeface="Arial"/>
                        </a:rPr>
                        <a:t>%</a:t>
                      </a:r>
                      <a:endParaRPr lang="es-ES_tradnl" sz="1200" dirty="0">
                        <a:effectLst/>
                        <a:latin typeface="Times New Roman"/>
                        <a:ea typeface="Times New Roman"/>
                      </a:endParaRPr>
                    </a:p>
                  </a:txBody>
                  <a:tcPr marL="68580" marR="68580" marT="0" marB="0"/>
                </a:tc>
              </a:tr>
              <a:tr h="662215">
                <a:tc>
                  <a:txBody>
                    <a:bodyPr/>
                    <a:lstStyle/>
                    <a:p>
                      <a:pPr algn="ctr">
                        <a:spcAft>
                          <a:spcPts val="0"/>
                        </a:spcAft>
                      </a:pPr>
                      <a:r>
                        <a:rPr lang="es-MX" sz="1000" b="1" dirty="0">
                          <a:effectLst/>
                          <a:latin typeface="Candara"/>
                          <a:ea typeface="Times New Roman"/>
                          <a:cs typeface="Arial"/>
                        </a:rPr>
                        <a:t>TRABAJO FINAL </a:t>
                      </a:r>
                      <a:r>
                        <a:rPr lang="es-MX" sz="1000" b="1" dirty="0" smtClean="0">
                          <a:effectLst/>
                          <a:latin typeface="Candara"/>
                          <a:ea typeface="Times New Roman"/>
                          <a:cs typeface="Arial"/>
                        </a:rPr>
                        <a:t>2 </a:t>
                      </a:r>
                      <a:endParaRPr lang="es-ES_tradnl" sz="1100" dirty="0">
                        <a:effectLst/>
                        <a:latin typeface="Times New Roman"/>
                        <a:ea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50" b="1" dirty="0" smtClean="0">
                          <a:effectLst/>
                          <a:latin typeface="Candara"/>
                          <a:ea typeface="Times New Roman"/>
                          <a:cs typeface="Arial"/>
                        </a:rPr>
                        <a:t>Fichero</a:t>
                      </a:r>
                      <a:r>
                        <a:rPr lang="es-MX" sz="1050" b="1" baseline="0" dirty="0" smtClean="0">
                          <a:effectLst/>
                          <a:latin typeface="Candara"/>
                          <a:ea typeface="Times New Roman"/>
                          <a:cs typeface="Arial"/>
                        </a:rPr>
                        <a:t> de experimientos </a:t>
                      </a:r>
                      <a:endParaRPr lang="es-ES_tradnl" sz="1200" dirty="0" smtClean="0">
                        <a:effectLst/>
                        <a:latin typeface="Times New Roman"/>
                        <a:ea typeface="Times New Roman"/>
                      </a:endParaRPr>
                    </a:p>
                    <a:p>
                      <a:pPr algn="ctr">
                        <a:spcAft>
                          <a:spcPts val="0"/>
                        </a:spcAft>
                      </a:pPr>
                      <a:endParaRPr lang="es-ES_tradnl" sz="400" dirty="0">
                        <a:effectLst/>
                        <a:latin typeface="Times New Roman"/>
                        <a:ea typeface="Times New Roman"/>
                      </a:endParaRPr>
                    </a:p>
                  </a:txBody>
                  <a:tcPr marL="68580" marR="68580" marT="0" marB="0"/>
                </a:tc>
                <a:tc>
                  <a:txBody>
                    <a:bodyPr/>
                    <a:lstStyle/>
                    <a:p>
                      <a:pPr algn="ctr">
                        <a:spcAft>
                          <a:spcPts val="0"/>
                        </a:spcAft>
                      </a:pPr>
                      <a:r>
                        <a:rPr lang="es-MX" sz="1050" b="1" dirty="0" smtClean="0">
                          <a:effectLst/>
                          <a:latin typeface="Candara"/>
                          <a:ea typeface="Times New Roman"/>
                          <a:cs typeface="Arial"/>
                        </a:rPr>
                        <a:t>50</a:t>
                      </a:r>
                      <a:r>
                        <a:rPr lang="es-MX" sz="1050" b="1" dirty="0">
                          <a:effectLst/>
                          <a:latin typeface="Candara"/>
                          <a:ea typeface="Times New Roman"/>
                          <a:cs typeface="Arial"/>
                        </a:rPr>
                        <a:t>%</a:t>
                      </a:r>
                      <a:endParaRPr lang="es-ES_tradnl" sz="1200" dirty="0">
                        <a:effectLst/>
                        <a:latin typeface="Times New Roman"/>
                        <a:ea typeface="Times New Roman"/>
                      </a:endParaRPr>
                    </a:p>
                  </a:txBody>
                  <a:tcPr marL="68580" marR="68580" marT="0" marB="0"/>
                </a:tc>
              </a:tr>
              <a:tr h="511553">
                <a:tc>
                  <a:txBody>
                    <a:bodyPr/>
                    <a:lstStyle/>
                    <a:p>
                      <a:pPr algn="ctr">
                        <a:spcAft>
                          <a:spcPts val="0"/>
                        </a:spcAft>
                      </a:pPr>
                      <a:r>
                        <a:rPr lang="es-MX" sz="1050" b="1" dirty="0">
                          <a:effectLst/>
                          <a:latin typeface="Candara"/>
                          <a:ea typeface="Times New Roman"/>
                          <a:cs typeface="Arial"/>
                        </a:rPr>
                        <a:t>ACTITUD Y VALORES EN Y FUERA DEL AULA</a:t>
                      </a:r>
                      <a:endParaRPr lang="es-ES_tradnl" sz="1200" dirty="0">
                        <a:effectLst/>
                        <a:latin typeface="Times New Roman"/>
                        <a:ea typeface="Times New Roman"/>
                      </a:endParaRPr>
                    </a:p>
                  </a:txBody>
                  <a:tcPr marL="68580" marR="68580" marT="0" marB="0"/>
                </a:tc>
                <a:tc>
                  <a:txBody>
                    <a:bodyPr/>
                    <a:lstStyle/>
                    <a:p>
                      <a:pPr algn="ctr">
                        <a:lnSpc>
                          <a:spcPct val="150000"/>
                        </a:lnSpc>
                        <a:spcAft>
                          <a:spcPts val="0"/>
                        </a:spcAft>
                      </a:pPr>
                      <a:r>
                        <a:rPr lang="es-MX" sz="1050" b="1" dirty="0">
                          <a:effectLst/>
                          <a:latin typeface="Candara"/>
                          <a:ea typeface="Times New Roman"/>
                          <a:cs typeface="Arial"/>
                        </a:rPr>
                        <a:t> </a:t>
                      </a:r>
                      <a:endParaRPr lang="es-ES_tradnl" sz="1200" dirty="0">
                        <a:effectLst/>
                        <a:latin typeface="Times New Roman"/>
                        <a:ea typeface="Times New Roman"/>
                      </a:endParaRPr>
                    </a:p>
                  </a:txBody>
                  <a:tcPr marL="68580" marR="68580" marT="0" marB="0"/>
                </a:tc>
                <a:tc>
                  <a:txBody>
                    <a:bodyPr/>
                    <a:lstStyle/>
                    <a:p>
                      <a:pPr algn="ctr">
                        <a:spcAft>
                          <a:spcPts val="0"/>
                        </a:spcAft>
                      </a:pPr>
                      <a:r>
                        <a:rPr lang="es-MX" sz="1050" b="1" dirty="0">
                          <a:effectLst/>
                          <a:latin typeface="Candara"/>
                          <a:ea typeface="Times New Roman"/>
                          <a:cs typeface="Arial"/>
                        </a:rPr>
                        <a:t>10%</a:t>
                      </a:r>
                      <a:endParaRPr lang="es-ES_tradnl" sz="12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55506194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 name="3 CuadroTexto"/>
          <p:cNvSpPr txBox="1"/>
          <p:nvPr/>
        </p:nvSpPr>
        <p:spPr>
          <a:xfrm>
            <a:off x="1847528" y="663886"/>
            <a:ext cx="8316416" cy="707886"/>
          </a:xfrm>
          <a:prstGeom prst="rect">
            <a:avLst/>
          </a:prstGeom>
          <a:solidFill>
            <a:srgbClr val="FFFF99"/>
          </a:solidFill>
        </p:spPr>
        <p:txBody>
          <a:bodyPr wrap="square" rtlCol="0">
            <a:spAutoFit/>
          </a:bodyPr>
          <a:lstStyle/>
          <a:p>
            <a:pPr algn="ctr"/>
            <a:r>
              <a:rPr lang="es-MX" sz="4000" dirty="0" smtClean="0">
                <a:solidFill>
                  <a:prstClr val="black"/>
                </a:solidFill>
                <a:latin typeface="Curlz MT" panose="04040404050702020202" pitchFamily="82" charset="0"/>
              </a:rPr>
              <a:t>Evidencia final </a:t>
            </a:r>
            <a:endParaRPr lang="es-MX" sz="4000" dirty="0">
              <a:solidFill>
                <a:prstClr val="black"/>
              </a:solidFill>
              <a:latin typeface="Curlz MT" panose="04040404050702020202" pitchFamily="82" charset="0"/>
            </a:endParaRPr>
          </a:p>
        </p:txBody>
      </p:sp>
      <p:sp>
        <p:nvSpPr>
          <p:cNvPr id="5" name="4 CuadroTexto"/>
          <p:cNvSpPr txBox="1"/>
          <p:nvPr/>
        </p:nvSpPr>
        <p:spPr>
          <a:xfrm>
            <a:off x="1351280" y="1798321"/>
            <a:ext cx="9611360" cy="4401205"/>
          </a:xfrm>
          <a:prstGeom prst="rect">
            <a:avLst/>
          </a:prstGeom>
          <a:solidFill>
            <a:schemeClr val="accent6">
              <a:lumMod val="40000"/>
              <a:lumOff val="60000"/>
            </a:schemeClr>
          </a:solidFill>
        </p:spPr>
        <p:txBody>
          <a:bodyPr wrap="square" rtlCol="0">
            <a:spAutoFit/>
          </a:bodyPr>
          <a:lstStyle/>
          <a:p>
            <a:pPr algn="ctr"/>
            <a:r>
              <a:rPr lang="es-MX" sz="4000" dirty="0" smtClean="0">
                <a:solidFill>
                  <a:prstClr val="black"/>
                </a:solidFill>
                <a:latin typeface="Curlz MT" panose="04040404050702020202" pitchFamily="82" charset="0"/>
              </a:rPr>
              <a:t>Documental en video con la tematica:</a:t>
            </a:r>
          </a:p>
          <a:p>
            <a:pPr algn="ctr"/>
            <a:endParaRPr lang="es-MX" sz="4000" dirty="0">
              <a:solidFill>
                <a:prstClr val="black"/>
              </a:solidFill>
              <a:latin typeface="Curlz MT" panose="04040404050702020202" pitchFamily="82" charset="0"/>
            </a:endParaRPr>
          </a:p>
          <a:p>
            <a:pPr algn="ctr"/>
            <a:r>
              <a:rPr lang="es-MX" sz="4000" dirty="0" smtClean="0">
                <a:solidFill>
                  <a:prstClr val="black"/>
                </a:solidFill>
                <a:latin typeface="Curlz MT" panose="04040404050702020202" pitchFamily="82" charset="0"/>
              </a:rPr>
              <a:t> ¨Cómo aprenden ciencia los niños en el preescolar</a:t>
            </a:r>
            <a:r>
              <a:rPr lang="es-MX" sz="4000" dirty="0">
                <a:solidFill>
                  <a:prstClr val="black"/>
                </a:solidFill>
                <a:latin typeface="Curlz MT" panose="04040404050702020202" pitchFamily="82" charset="0"/>
              </a:rPr>
              <a:t>¨</a:t>
            </a:r>
            <a:endParaRPr lang="es-MX" sz="4000" dirty="0" smtClean="0">
              <a:solidFill>
                <a:prstClr val="black"/>
              </a:solidFill>
              <a:latin typeface="Curlz MT" panose="04040404050702020202" pitchFamily="82" charset="0"/>
            </a:endParaRPr>
          </a:p>
          <a:p>
            <a:pPr algn="ctr"/>
            <a:endParaRPr lang="es-MX" sz="4000" dirty="0" smtClean="0">
              <a:solidFill>
                <a:prstClr val="black"/>
              </a:solidFill>
              <a:latin typeface="Curlz MT" panose="04040404050702020202" pitchFamily="82" charset="0"/>
            </a:endParaRPr>
          </a:p>
          <a:p>
            <a:pPr algn="ctr"/>
            <a:r>
              <a:rPr lang="es-MX" sz="4000" dirty="0" smtClean="0">
                <a:solidFill>
                  <a:prstClr val="black"/>
                </a:solidFill>
                <a:latin typeface="Curlz MT" panose="04040404050702020202" pitchFamily="82" charset="0"/>
              </a:rPr>
              <a:t>Retomando diversos contenidos de los bloques anteriores.</a:t>
            </a:r>
            <a:endParaRPr lang="es-MX" sz="4000" dirty="0">
              <a:solidFill>
                <a:prstClr val="black"/>
              </a:solidFill>
              <a:latin typeface="Curlz MT" panose="04040404050702020202" pitchFamily="82" charset="0"/>
            </a:endParaRPr>
          </a:p>
        </p:txBody>
      </p:sp>
    </p:spTree>
    <p:extLst>
      <p:ext uri="{BB962C8B-B14F-4D97-AF65-F5344CB8AC3E}">
        <p14:creationId xmlns:p14="http://schemas.microsoft.com/office/powerpoint/2010/main" val="9876118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 name="3 CuadroTexto"/>
          <p:cNvSpPr txBox="1"/>
          <p:nvPr/>
        </p:nvSpPr>
        <p:spPr>
          <a:xfrm>
            <a:off x="1847528" y="663886"/>
            <a:ext cx="8316416" cy="1323439"/>
          </a:xfrm>
          <a:prstGeom prst="rect">
            <a:avLst/>
          </a:prstGeom>
          <a:solidFill>
            <a:srgbClr val="FFFF99"/>
          </a:solidFill>
        </p:spPr>
        <p:txBody>
          <a:bodyPr wrap="square" rtlCol="0">
            <a:spAutoFit/>
          </a:bodyPr>
          <a:lstStyle/>
          <a:p>
            <a:pPr algn="ctr"/>
            <a:r>
              <a:rPr lang="es-MX" sz="4000" dirty="0">
                <a:solidFill>
                  <a:prstClr val="black"/>
                </a:solidFill>
                <a:latin typeface="Curlz MT" panose="04040404050702020202" pitchFamily="82" charset="0"/>
              </a:rPr>
              <a:t>FECHAS DE EVALUACIÓN </a:t>
            </a:r>
          </a:p>
          <a:p>
            <a:pPr algn="ctr"/>
            <a:r>
              <a:rPr lang="es-MX" sz="4000" dirty="0">
                <a:solidFill>
                  <a:prstClr val="black"/>
                </a:solidFill>
                <a:latin typeface="Curlz MT" panose="04040404050702020202" pitchFamily="82" charset="0"/>
              </a:rPr>
              <a:t>EMN </a:t>
            </a:r>
          </a:p>
        </p:txBody>
      </p:sp>
      <p:sp>
        <p:nvSpPr>
          <p:cNvPr id="5" name="4 CuadroTexto"/>
          <p:cNvSpPr txBox="1"/>
          <p:nvPr/>
        </p:nvSpPr>
        <p:spPr>
          <a:xfrm>
            <a:off x="2207568" y="2708921"/>
            <a:ext cx="9019232" cy="2554545"/>
          </a:xfrm>
          <a:prstGeom prst="rect">
            <a:avLst/>
          </a:prstGeom>
          <a:solidFill>
            <a:schemeClr val="accent6">
              <a:lumMod val="40000"/>
              <a:lumOff val="60000"/>
            </a:schemeClr>
          </a:solidFill>
        </p:spPr>
        <p:txBody>
          <a:bodyPr wrap="square" rtlCol="0">
            <a:spAutoFit/>
          </a:bodyPr>
          <a:lstStyle/>
          <a:p>
            <a:pPr algn="ctr"/>
            <a:r>
              <a:rPr lang="es-MX" sz="4000" dirty="0">
                <a:solidFill>
                  <a:prstClr val="black"/>
                </a:solidFill>
                <a:latin typeface="Curlz MT" panose="04040404050702020202" pitchFamily="82" charset="0"/>
              </a:rPr>
              <a:t>PRIMER MOMENTO: </a:t>
            </a:r>
            <a:r>
              <a:rPr lang="es-MX" sz="4000" dirty="0" smtClean="0">
                <a:solidFill>
                  <a:prstClr val="black"/>
                </a:solidFill>
                <a:latin typeface="Curlz MT" panose="04040404050702020202" pitchFamily="82" charset="0"/>
              </a:rPr>
              <a:t>19 </a:t>
            </a:r>
            <a:r>
              <a:rPr lang="es-MX" sz="4000" dirty="0">
                <a:solidFill>
                  <a:prstClr val="black"/>
                </a:solidFill>
                <a:latin typeface="Curlz MT" panose="04040404050702020202" pitchFamily="82" charset="0"/>
              </a:rPr>
              <a:t>DE </a:t>
            </a:r>
            <a:r>
              <a:rPr lang="es-MX" sz="4000" dirty="0" smtClean="0">
                <a:solidFill>
                  <a:prstClr val="black"/>
                </a:solidFill>
                <a:latin typeface="Curlz MT" panose="04040404050702020202" pitchFamily="82" charset="0"/>
              </a:rPr>
              <a:t>MARZO</a:t>
            </a:r>
          </a:p>
          <a:p>
            <a:r>
              <a:rPr lang="es-MX" sz="4000" dirty="0" smtClean="0">
                <a:solidFill>
                  <a:prstClr val="black"/>
                </a:solidFill>
                <a:latin typeface="Curlz MT" panose="04040404050702020202" pitchFamily="82" charset="0"/>
              </a:rPr>
              <a:t>SEGUNDO </a:t>
            </a:r>
            <a:r>
              <a:rPr lang="es-MX" sz="4000" dirty="0">
                <a:solidFill>
                  <a:prstClr val="black"/>
                </a:solidFill>
                <a:latin typeface="Curlz MT" panose="04040404050702020202" pitchFamily="82" charset="0"/>
              </a:rPr>
              <a:t>MOMENTO:  </a:t>
            </a:r>
            <a:r>
              <a:rPr lang="es-MX" sz="4000" dirty="0" smtClean="0">
                <a:solidFill>
                  <a:prstClr val="black"/>
                </a:solidFill>
                <a:latin typeface="Curlz MT" panose="04040404050702020202" pitchFamily="82" charset="0"/>
              </a:rPr>
              <a:t>21 DE </a:t>
            </a:r>
            <a:r>
              <a:rPr lang="es-MX" sz="4000" dirty="0">
                <a:solidFill>
                  <a:prstClr val="black"/>
                </a:solidFill>
                <a:latin typeface="Curlz MT" panose="04040404050702020202" pitchFamily="82" charset="0"/>
              </a:rPr>
              <a:t>MAYO </a:t>
            </a:r>
          </a:p>
          <a:p>
            <a:pPr algn="ctr"/>
            <a:r>
              <a:rPr lang="es-MX" sz="4000" dirty="0">
                <a:solidFill>
                  <a:prstClr val="black"/>
                </a:solidFill>
                <a:latin typeface="Curlz MT" panose="04040404050702020202" pitchFamily="82" charset="0"/>
              </a:rPr>
              <a:t>TERCER MOMENTO: </a:t>
            </a:r>
            <a:r>
              <a:rPr lang="es-MX" sz="4000" dirty="0" smtClean="0">
                <a:solidFill>
                  <a:prstClr val="black"/>
                </a:solidFill>
                <a:latin typeface="Curlz MT" panose="04040404050702020202" pitchFamily="82" charset="0"/>
              </a:rPr>
              <a:t>18 DE JUNIO</a:t>
            </a:r>
            <a:endParaRPr lang="es-MX" sz="4000" dirty="0">
              <a:solidFill>
                <a:prstClr val="black"/>
              </a:solidFill>
              <a:latin typeface="Curlz MT" panose="04040404050702020202" pitchFamily="82" charset="0"/>
            </a:endParaRPr>
          </a:p>
          <a:p>
            <a:pPr algn="ctr"/>
            <a:r>
              <a:rPr lang="es-MX" sz="4000" dirty="0">
                <a:solidFill>
                  <a:prstClr val="black"/>
                </a:solidFill>
                <a:latin typeface="Curlz MT" panose="04040404050702020202" pitchFamily="82" charset="0"/>
              </a:rPr>
              <a:t>CUARTO MOMENTO: </a:t>
            </a:r>
            <a:r>
              <a:rPr lang="es-MX" sz="4000" dirty="0" smtClean="0">
                <a:solidFill>
                  <a:prstClr val="black"/>
                </a:solidFill>
                <a:latin typeface="Curlz MT" panose="04040404050702020202" pitchFamily="82" charset="0"/>
              </a:rPr>
              <a:t>7 </a:t>
            </a:r>
            <a:r>
              <a:rPr lang="es-MX" sz="4000" dirty="0">
                <a:solidFill>
                  <a:prstClr val="black"/>
                </a:solidFill>
                <a:latin typeface="Curlz MT" panose="04040404050702020202" pitchFamily="82" charset="0"/>
              </a:rPr>
              <a:t>JULIO </a:t>
            </a:r>
          </a:p>
        </p:txBody>
      </p:sp>
    </p:spTree>
    <p:extLst>
      <p:ext uri="{BB962C8B-B14F-4D97-AF65-F5344CB8AC3E}">
        <p14:creationId xmlns:p14="http://schemas.microsoft.com/office/powerpoint/2010/main" val="36619986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3 Rectángulo"/>
          <p:cNvSpPr/>
          <p:nvPr/>
        </p:nvSpPr>
        <p:spPr>
          <a:xfrm rot="21303417">
            <a:off x="3540818" y="2451455"/>
            <a:ext cx="6181835" cy="2554545"/>
          </a:xfrm>
          <a:prstGeom prst="rect">
            <a:avLst/>
          </a:prstGeom>
          <a:solidFill>
            <a:schemeClr val="accent6">
              <a:lumMod val="60000"/>
              <a:lumOff val="40000"/>
            </a:schemeClr>
          </a:solidFill>
        </p:spPr>
        <p:txBody>
          <a:bodyPr wrap="square">
            <a:spAutoFit/>
          </a:bodyPr>
          <a:lstStyle/>
          <a:p>
            <a:pPr algn="ctr"/>
            <a:r>
              <a:rPr lang="es-MX" sz="2000" dirty="0">
                <a:solidFill>
                  <a:prstClr val="black"/>
                </a:solidFill>
                <a:latin typeface="Curlz MT" panose="04040404050702020202" pitchFamily="82" charset="0"/>
              </a:rPr>
              <a:t>PRIMER MOMENTO: 19 DE MARZO</a:t>
            </a:r>
          </a:p>
          <a:p>
            <a:r>
              <a:rPr lang="es-MX" sz="2000" dirty="0">
                <a:solidFill>
                  <a:prstClr val="black"/>
                </a:solidFill>
                <a:latin typeface="Curlz MT" panose="04040404050702020202" pitchFamily="82" charset="0"/>
              </a:rPr>
              <a:t>SEGUNDO MOMENTO:  21 DE MAYO </a:t>
            </a:r>
          </a:p>
          <a:p>
            <a:pPr algn="ctr"/>
            <a:r>
              <a:rPr lang="es-MX" sz="2000" dirty="0">
                <a:solidFill>
                  <a:prstClr val="black"/>
                </a:solidFill>
                <a:latin typeface="Curlz MT" panose="04040404050702020202" pitchFamily="82" charset="0"/>
              </a:rPr>
              <a:t>TERCER MOMENTO: 18 DE JUNIO</a:t>
            </a:r>
          </a:p>
          <a:p>
            <a:pPr algn="ctr"/>
            <a:r>
              <a:rPr lang="es-MX" sz="2000" dirty="0">
                <a:solidFill>
                  <a:prstClr val="black"/>
                </a:solidFill>
                <a:latin typeface="Curlz MT" panose="04040404050702020202" pitchFamily="82" charset="0"/>
              </a:rPr>
              <a:t>CUARTO MOMENTO: 7 JULIO </a:t>
            </a:r>
          </a:p>
          <a:p>
            <a:pPr algn="ctr"/>
            <a:endParaRPr lang="es-MX" sz="2000" dirty="0">
              <a:solidFill>
                <a:prstClr val="black"/>
              </a:solidFill>
              <a:latin typeface="Kristen ITC" panose="03050502040202030202" pitchFamily="66" charset="0"/>
            </a:endParaRPr>
          </a:p>
          <a:p>
            <a:pPr algn="ctr">
              <a:buFont typeface="Symbol" pitchFamily="18" charset="2"/>
              <a:buChar char=""/>
            </a:pPr>
            <a:r>
              <a:rPr lang="es-MX" sz="2000" dirty="0" smtClean="0">
                <a:solidFill>
                  <a:prstClr val="black"/>
                </a:solidFill>
                <a:latin typeface="Kristen ITC" panose="03050502040202030202" pitchFamily="66" charset="0"/>
              </a:rPr>
              <a:t>REUNION </a:t>
            </a:r>
            <a:r>
              <a:rPr lang="es-MX" sz="2000" dirty="0">
                <a:solidFill>
                  <a:prstClr val="black"/>
                </a:solidFill>
                <a:latin typeface="Kristen ITC" panose="03050502040202030202" pitchFamily="66" charset="0"/>
              </a:rPr>
              <a:t>DE JEFES DE GRUPO CON COORDINACIÓN </a:t>
            </a:r>
          </a:p>
          <a:p>
            <a:pPr algn="ctr">
              <a:buFont typeface="Symbol" pitchFamily="18" charset="2"/>
              <a:buChar char=""/>
            </a:pPr>
            <a:r>
              <a:rPr lang="es-MX" sz="2000" dirty="0">
                <a:solidFill>
                  <a:prstClr val="black"/>
                </a:solidFill>
                <a:latin typeface="Kristen ITC" panose="03050502040202030202" pitchFamily="66" charset="0"/>
              </a:rPr>
              <a:t>4 DE MARZO (FESTEJOS DE BECENE)</a:t>
            </a:r>
          </a:p>
        </p:txBody>
      </p:sp>
      <p:sp>
        <p:nvSpPr>
          <p:cNvPr id="5" name="4 CuadroTexto"/>
          <p:cNvSpPr txBox="1"/>
          <p:nvPr/>
        </p:nvSpPr>
        <p:spPr>
          <a:xfrm>
            <a:off x="2085602" y="332656"/>
            <a:ext cx="5594575" cy="1569660"/>
          </a:xfrm>
          <a:prstGeom prst="rect">
            <a:avLst/>
          </a:prstGeom>
          <a:solidFill>
            <a:schemeClr val="accent6">
              <a:lumMod val="20000"/>
              <a:lumOff val="80000"/>
            </a:schemeClr>
          </a:solidFill>
        </p:spPr>
        <p:txBody>
          <a:bodyPr wrap="square" rtlCol="0">
            <a:spAutoFit/>
          </a:bodyPr>
          <a:lstStyle/>
          <a:p>
            <a:r>
              <a:rPr lang="es-MX" sz="4800" dirty="0">
                <a:solidFill>
                  <a:prstClr val="black"/>
                </a:solidFill>
                <a:latin typeface="Curlz MT" panose="04040404050702020202" pitchFamily="82" charset="0"/>
              </a:rPr>
              <a:t>FECHAS IMPORTANTES </a:t>
            </a:r>
          </a:p>
        </p:txBody>
      </p:sp>
      <p:pic>
        <p:nvPicPr>
          <p:cNvPr id="3" name="Imagen 2"/>
          <p:cNvPicPr>
            <a:picLocks noChangeAspect="1"/>
          </p:cNvPicPr>
          <p:nvPr/>
        </p:nvPicPr>
        <p:blipFill>
          <a:blip r:embed="rId3">
            <a:extLst>
              <a:ext uri="{BEBA8EAE-BF5A-486C-A8C5-ECC9F3942E4B}">
                <a14:imgProps xmlns:a14="http://schemas.microsoft.com/office/drawing/2010/main">
                  <a14:imgLayer r:embed="rId4">
                    <a14:imgEffect>
                      <a14:backgroundRemoval t="455" b="99545" l="3057" r="99563"/>
                    </a14:imgEffect>
                  </a14:imgLayer>
                </a14:imgProps>
              </a:ext>
            </a:extLst>
          </a:blip>
          <a:stretch>
            <a:fillRect/>
          </a:stretch>
        </p:blipFill>
        <p:spPr>
          <a:xfrm>
            <a:off x="144780" y="3017520"/>
            <a:ext cx="2908300" cy="2794000"/>
          </a:xfrm>
          <a:prstGeom prst="rect">
            <a:avLst/>
          </a:prstGeom>
        </p:spPr>
      </p:pic>
    </p:spTree>
    <p:extLst>
      <p:ext uri="{BB962C8B-B14F-4D97-AF65-F5344CB8AC3E}">
        <p14:creationId xmlns:p14="http://schemas.microsoft.com/office/powerpoint/2010/main" val="171176773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3 Rectángulo"/>
          <p:cNvSpPr/>
          <p:nvPr/>
        </p:nvSpPr>
        <p:spPr>
          <a:xfrm rot="21303417">
            <a:off x="2652479" y="665677"/>
            <a:ext cx="7101583" cy="3600986"/>
          </a:xfrm>
          <a:prstGeom prst="rect">
            <a:avLst/>
          </a:prstGeom>
          <a:solidFill>
            <a:schemeClr val="accent6">
              <a:lumMod val="60000"/>
              <a:lumOff val="40000"/>
            </a:schemeClr>
          </a:solidFill>
        </p:spPr>
        <p:txBody>
          <a:bodyPr wrap="square">
            <a:spAutoFit/>
          </a:bodyPr>
          <a:lstStyle/>
          <a:p>
            <a:pPr algn="ctr">
              <a:buFont typeface="Symbol" pitchFamily="18" charset="2"/>
              <a:buChar char=""/>
            </a:pPr>
            <a:r>
              <a:rPr lang="es-MX" sz="2000" dirty="0" smtClean="0">
                <a:solidFill>
                  <a:prstClr val="black"/>
                </a:solidFill>
                <a:latin typeface="Kristen ITC" panose="03050502040202030202" pitchFamily="66" charset="0"/>
              </a:rPr>
              <a:t> Selección de jefe de grupo </a:t>
            </a:r>
          </a:p>
          <a:p>
            <a:pPr algn="ctr">
              <a:buFont typeface="Symbol" pitchFamily="18" charset="2"/>
              <a:buChar char=""/>
            </a:pPr>
            <a:r>
              <a:rPr lang="es-MX" sz="2000" dirty="0" smtClean="0">
                <a:solidFill>
                  <a:prstClr val="black"/>
                </a:solidFill>
                <a:latin typeface="Kristen ITC" panose="03050502040202030202" pitchFamily="66" charset="0"/>
              </a:rPr>
              <a:t>Firma de acuerdos </a:t>
            </a:r>
          </a:p>
          <a:p>
            <a:pPr algn="ctr">
              <a:buFont typeface="Symbol" pitchFamily="18" charset="2"/>
              <a:buChar char=""/>
            </a:pPr>
            <a:endParaRPr lang="es-MX" sz="2000" dirty="0">
              <a:solidFill>
                <a:prstClr val="black"/>
              </a:solidFill>
              <a:latin typeface="Kristen ITC" panose="03050502040202030202" pitchFamily="66" charset="0"/>
            </a:endParaRPr>
          </a:p>
          <a:p>
            <a:pPr algn="ctr">
              <a:buFont typeface="Symbol" pitchFamily="18" charset="2"/>
              <a:buChar char=""/>
            </a:pPr>
            <a:endParaRPr lang="es-MX" sz="2000" dirty="0" smtClean="0">
              <a:solidFill>
                <a:prstClr val="black"/>
              </a:solidFill>
              <a:latin typeface="Kristen ITC" panose="03050502040202030202" pitchFamily="66" charset="0"/>
            </a:endParaRPr>
          </a:p>
          <a:p>
            <a:pPr algn="ctr">
              <a:buFont typeface="Symbol" pitchFamily="18" charset="2"/>
              <a:buChar char=""/>
            </a:pPr>
            <a:endParaRPr lang="es-MX" sz="2000" dirty="0">
              <a:solidFill>
                <a:prstClr val="black"/>
              </a:solidFill>
              <a:latin typeface="Kristen ITC" panose="03050502040202030202" pitchFamily="66" charset="0"/>
            </a:endParaRPr>
          </a:p>
          <a:p>
            <a:pPr algn="ctr">
              <a:buFont typeface="Symbol" pitchFamily="18" charset="2"/>
              <a:buChar char=""/>
            </a:pPr>
            <a:endParaRPr lang="es-MX" sz="2000" dirty="0" smtClean="0">
              <a:solidFill>
                <a:prstClr val="black"/>
              </a:solidFill>
              <a:latin typeface="Kristen ITC" panose="03050502040202030202" pitchFamily="66" charset="0"/>
            </a:endParaRPr>
          </a:p>
          <a:p>
            <a:pPr algn="ctr">
              <a:buFont typeface="Symbol" pitchFamily="18" charset="2"/>
              <a:buChar char=""/>
            </a:pPr>
            <a:endParaRPr lang="es-MX" sz="3600" dirty="0" smtClean="0">
              <a:solidFill>
                <a:prstClr val="black"/>
              </a:solidFill>
              <a:latin typeface="Kristen ITC" panose="03050502040202030202" pitchFamily="66" charset="0"/>
            </a:endParaRPr>
          </a:p>
          <a:p>
            <a:pPr algn="ctr">
              <a:buFont typeface="Symbol" pitchFamily="18" charset="2"/>
              <a:buChar char=""/>
            </a:pPr>
            <a:r>
              <a:rPr lang="es-MX" sz="3600" dirty="0" smtClean="0">
                <a:solidFill>
                  <a:prstClr val="black"/>
                </a:solidFill>
                <a:latin typeface="Kristen ITC" panose="03050502040202030202" pitchFamily="66" charset="0"/>
              </a:rPr>
              <a:t>Dudas o preguntas ???</a:t>
            </a:r>
          </a:p>
          <a:p>
            <a:pPr algn="ctr"/>
            <a:endParaRPr lang="es-MX" sz="3600" dirty="0">
              <a:solidFill>
                <a:prstClr val="black"/>
              </a:solidFill>
              <a:latin typeface="Kristen ITC" panose="03050502040202030202" pitchFamily="66" charset="0"/>
            </a:endParaRPr>
          </a:p>
        </p:txBody>
      </p:sp>
      <p:pic>
        <p:nvPicPr>
          <p:cNvPr id="2" name="Imagen 1"/>
          <p:cNvPicPr>
            <a:picLocks noChangeAspect="1"/>
          </p:cNvPicPr>
          <p:nvPr/>
        </p:nvPicPr>
        <p:blipFill>
          <a:blip r:embed="rId3">
            <a:extLst>
              <a:ext uri="{BEBA8EAE-BF5A-486C-A8C5-ECC9F3942E4B}">
                <a14:imgProps xmlns:a14="http://schemas.microsoft.com/office/drawing/2010/main">
                  <a14:imgLayer r:embed="rId4">
                    <a14:imgEffect>
                      <a14:backgroundRemoval t="1093" b="100000" l="9455" r="89455"/>
                    </a14:imgEffect>
                  </a14:imgLayer>
                </a14:imgProps>
              </a:ext>
            </a:extLst>
          </a:blip>
          <a:stretch>
            <a:fillRect/>
          </a:stretch>
        </p:blipFill>
        <p:spPr>
          <a:xfrm rot="20774817">
            <a:off x="1724112" y="3284964"/>
            <a:ext cx="3053186" cy="2031757"/>
          </a:xfrm>
          <a:prstGeom prst="rect">
            <a:avLst/>
          </a:prstGeom>
        </p:spPr>
      </p:pic>
    </p:spTree>
    <p:extLst>
      <p:ext uri="{BB962C8B-B14F-4D97-AF65-F5344CB8AC3E}">
        <p14:creationId xmlns:p14="http://schemas.microsoft.com/office/powerpoint/2010/main" val="39954161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3 CuadroTexto"/>
          <p:cNvSpPr txBox="1"/>
          <p:nvPr/>
        </p:nvSpPr>
        <p:spPr>
          <a:xfrm>
            <a:off x="1328480" y="213400"/>
            <a:ext cx="8496944" cy="3371136"/>
          </a:xfrm>
          <a:prstGeom prst="roundRect">
            <a:avLst/>
          </a:prstGeom>
          <a:solidFill>
            <a:schemeClr val="accent3">
              <a:lumMod val="20000"/>
              <a:lumOff val="80000"/>
            </a:schemeClr>
          </a:solidFill>
          <a:ln w="76200">
            <a:solidFill>
              <a:schemeClr val="accent2"/>
            </a:solidFill>
            <a:prstDash val="sysDash"/>
          </a:ln>
        </p:spPr>
        <p:txBody>
          <a:bodyPr wrap="square" rtlCol="0">
            <a:spAutoFit/>
          </a:bodyPr>
          <a:lstStyle/>
          <a:p>
            <a:pPr algn="ctr"/>
            <a:r>
              <a:rPr lang="es-MX" sz="4800" dirty="0">
                <a:solidFill>
                  <a:prstClr val="black">
                    <a:lumMod val="65000"/>
                    <a:lumOff val="35000"/>
                  </a:prstClr>
                </a:solidFill>
                <a:latin typeface="Curlz MT" panose="04040404050702020202" pitchFamily="82" charset="0"/>
              </a:rPr>
              <a:t>EXPLORACIÓN DEL MEDIO NATURAL EN EL PREESCOLAR</a:t>
            </a:r>
          </a:p>
          <a:p>
            <a:pPr algn="ctr"/>
            <a:r>
              <a:rPr lang="es-MX" sz="4800" dirty="0">
                <a:solidFill>
                  <a:prstClr val="black">
                    <a:lumMod val="65000"/>
                    <a:lumOff val="35000"/>
                  </a:prstClr>
                </a:solidFill>
                <a:latin typeface="Curlz MT" panose="04040404050702020202" pitchFamily="82" charset="0"/>
              </a:rPr>
              <a:t> </a:t>
            </a:r>
          </a:p>
          <a:p>
            <a:pPr algn="ctr"/>
            <a:r>
              <a:rPr lang="es-MX" sz="4800" dirty="0">
                <a:solidFill>
                  <a:prstClr val="black">
                    <a:lumMod val="65000"/>
                    <a:lumOff val="35000"/>
                  </a:prstClr>
                </a:solidFill>
                <a:latin typeface="Curlz MT" panose="04040404050702020202" pitchFamily="82" charset="0"/>
              </a:rPr>
              <a:t>Semestre par </a:t>
            </a:r>
            <a:r>
              <a:rPr lang="es-MX" sz="4800" dirty="0" smtClean="0">
                <a:solidFill>
                  <a:prstClr val="black">
                    <a:lumMod val="65000"/>
                    <a:lumOff val="35000"/>
                  </a:prstClr>
                </a:solidFill>
                <a:latin typeface="Curlz MT" panose="04040404050702020202" pitchFamily="82" charset="0"/>
              </a:rPr>
              <a:t>2014-2015</a:t>
            </a:r>
            <a:endParaRPr lang="es-MX" sz="4800" dirty="0">
              <a:solidFill>
                <a:prstClr val="black">
                  <a:lumMod val="65000"/>
                  <a:lumOff val="35000"/>
                </a:prstClr>
              </a:solidFill>
              <a:latin typeface="Curlz MT" panose="04040404050702020202" pitchFamily="82" charset="0"/>
            </a:endParaRPr>
          </a:p>
        </p:txBody>
      </p:sp>
      <p:pic>
        <p:nvPicPr>
          <p:cNvPr id="2" name="Imagen 1"/>
          <p:cNvPicPr>
            <a:picLocks noChangeAspect="1"/>
          </p:cNvPicPr>
          <p:nvPr/>
        </p:nvPicPr>
        <p:blipFill>
          <a:blip r:embed="rId3"/>
          <a:stretch>
            <a:fillRect/>
          </a:stretch>
        </p:blipFill>
        <p:spPr>
          <a:xfrm>
            <a:off x="6959600" y="4005579"/>
            <a:ext cx="4635500" cy="2620065"/>
          </a:xfrm>
          <a:prstGeom prst="rect">
            <a:avLst/>
          </a:prstGeom>
        </p:spPr>
      </p:pic>
    </p:spTree>
    <p:extLst>
      <p:ext uri="{BB962C8B-B14F-4D97-AF65-F5344CB8AC3E}">
        <p14:creationId xmlns:p14="http://schemas.microsoft.com/office/powerpoint/2010/main" val="1096123879"/>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3 CuadroTexto"/>
          <p:cNvSpPr txBox="1"/>
          <p:nvPr/>
        </p:nvSpPr>
        <p:spPr>
          <a:xfrm>
            <a:off x="901522" y="114853"/>
            <a:ext cx="10084157" cy="6640116"/>
          </a:xfrm>
          <a:prstGeom prst="roundRect">
            <a:avLst/>
          </a:prstGeom>
          <a:solidFill>
            <a:schemeClr val="accent3">
              <a:lumMod val="20000"/>
              <a:lumOff val="80000"/>
            </a:schemeClr>
          </a:solidFill>
          <a:ln w="76200">
            <a:solidFill>
              <a:schemeClr val="accent2"/>
            </a:solidFill>
            <a:prstDash val="sysDash"/>
          </a:ln>
        </p:spPr>
        <p:txBody>
          <a:bodyPr wrap="square" rtlCol="0">
            <a:spAutoFit/>
          </a:bodyPr>
          <a:lstStyle/>
          <a:p>
            <a:pPr algn="ctr"/>
            <a:r>
              <a:rPr lang="es-MX" sz="3200" dirty="0">
                <a:solidFill>
                  <a:prstClr val="black">
                    <a:lumMod val="65000"/>
                    <a:lumOff val="35000"/>
                  </a:prstClr>
                </a:solidFill>
                <a:latin typeface="Curlz MT" panose="04040404050702020202" pitchFamily="82" charset="0"/>
              </a:rPr>
              <a:t>Malla curricular</a:t>
            </a:r>
          </a:p>
          <a:p>
            <a:pPr algn="ctr"/>
            <a:endParaRPr lang="es-MX" sz="3200" dirty="0">
              <a:solidFill>
                <a:prstClr val="black">
                  <a:lumMod val="65000"/>
                  <a:lumOff val="35000"/>
                </a:prstClr>
              </a:solidFill>
              <a:latin typeface="Curlz MT" panose="04040404050702020202" pitchFamily="82" charset="0"/>
            </a:endParaRPr>
          </a:p>
          <a:p>
            <a:pPr algn="ctr"/>
            <a:r>
              <a:rPr lang="es-MX" sz="3200" dirty="0">
                <a:solidFill>
                  <a:prstClr val="black">
                    <a:lumMod val="65000"/>
                    <a:lumOff val="35000"/>
                  </a:prstClr>
                </a:solidFill>
                <a:latin typeface="Curlz MT" panose="04040404050702020202" pitchFamily="82" charset="0"/>
              </a:rPr>
              <a:t>La malla curricular concibe cada curso como nodos de una compleja red que articula saberes, propósitos, metodologías y prácticas que le dan sentido a los trayectos formativos.</a:t>
            </a:r>
          </a:p>
          <a:p>
            <a:pPr algn="ctr"/>
            <a:endParaRPr lang="es-MX" sz="3200" dirty="0">
              <a:solidFill>
                <a:prstClr val="black">
                  <a:lumMod val="65000"/>
                  <a:lumOff val="35000"/>
                </a:prstClr>
              </a:solidFill>
              <a:latin typeface="Curlz MT" panose="04040404050702020202" pitchFamily="82" charset="0"/>
            </a:endParaRPr>
          </a:p>
          <a:p>
            <a:pPr algn="ctr"/>
            <a:r>
              <a:rPr lang="es-MX" sz="3200" dirty="0">
                <a:solidFill>
                  <a:prstClr val="black">
                    <a:lumMod val="65000"/>
                    <a:lumOff val="35000"/>
                  </a:prstClr>
                </a:solidFill>
                <a:latin typeface="Curlz MT" panose="04040404050702020202" pitchFamily="82" charset="0"/>
              </a:rPr>
              <a:t>Para el cumplimiento de las finalidades formativas, se estructuró la malla curricular con una duración de ocho semestres, con cincuenta y tres cursos, organizados en cinco trayectos formativos y un espacio más asignado al Trabajo de titulación. En total, el plan de estudios comprende 282 créditos.</a:t>
            </a:r>
          </a:p>
        </p:txBody>
      </p:sp>
    </p:spTree>
    <p:extLst>
      <p:ext uri="{BB962C8B-B14F-4D97-AF65-F5344CB8AC3E}">
        <p14:creationId xmlns:p14="http://schemas.microsoft.com/office/powerpoint/2010/main" val="1084256639"/>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5 CuadroTexto"/>
          <p:cNvSpPr txBox="1"/>
          <p:nvPr/>
        </p:nvSpPr>
        <p:spPr>
          <a:xfrm>
            <a:off x="2446986" y="319778"/>
            <a:ext cx="7237926" cy="6001643"/>
          </a:xfrm>
          <a:prstGeom prst="rect">
            <a:avLst/>
          </a:prstGeom>
          <a:ln w="38100">
            <a:solidFill>
              <a:schemeClr val="accent6">
                <a:lumMod val="75000"/>
              </a:schemeClr>
            </a:solidFill>
            <a:prstDash val="lgDashDot"/>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MX" sz="2400" b="1" dirty="0">
                <a:solidFill>
                  <a:schemeClr val="accent2">
                    <a:lumMod val="75000"/>
                  </a:schemeClr>
                </a:solidFill>
                <a:latin typeface="Curlz MT" panose="04040404050702020202" pitchFamily="82" charset="0"/>
              </a:rPr>
              <a:t>Trayectos formativos</a:t>
            </a:r>
          </a:p>
          <a:p>
            <a:endParaRPr lang="es-MX" sz="2400" b="1" dirty="0">
              <a:solidFill>
                <a:schemeClr val="accent2">
                  <a:lumMod val="75000"/>
                </a:schemeClr>
              </a:solidFill>
              <a:latin typeface="Curlz MT" panose="04040404050702020202" pitchFamily="82" charset="0"/>
            </a:endParaRPr>
          </a:p>
          <a:p>
            <a:r>
              <a:rPr lang="es-MX" sz="2400" b="1" dirty="0">
                <a:solidFill>
                  <a:schemeClr val="accent2">
                    <a:lumMod val="75000"/>
                  </a:schemeClr>
                </a:solidFill>
                <a:latin typeface="Curlz MT" panose="04040404050702020202" pitchFamily="82" charset="0"/>
              </a:rPr>
              <a:t>El trayecto Psicopedagógico está conformado por 16 cursos que contienen actividades de docencia de tipo teórico-práctico, con una carga académica de 4 horas a la semana de trabajo presencial, con un valor de 4.5 créditos cada uno</a:t>
            </a:r>
            <a:r>
              <a:rPr lang="es-MX" sz="2400" b="1" dirty="0" smtClean="0">
                <a:solidFill>
                  <a:schemeClr val="accent2">
                    <a:lumMod val="75000"/>
                  </a:schemeClr>
                </a:solidFill>
                <a:latin typeface="Curlz MT" panose="04040404050702020202" pitchFamily="82" charset="0"/>
              </a:rPr>
              <a:t>.</a:t>
            </a:r>
          </a:p>
          <a:p>
            <a:endParaRPr lang="es-MX" sz="2400" b="1" dirty="0">
              <a:solidFill>
                <a:schemeClr val="accent2">
                  <a:lumMod val="75000"/>
                </a:schemeClr>
              </a:solidFill>
              <a:latin typeface="Curlz MT" panose="04040404050702020202" pitchFamily="82" charset="0"/>
            </a:endParaRPr>
          </a:p>
          <a:p>
            <a:r>
              <a:rPr lang="es-MX" sz="2400" b="1" dirty="0">
                <a:solidFill>
                  <a:schemeClr val="accent2">
                    <a:lumMod val="75000"/>
                  </a:schemeClr>
                </a:solidFill>
                <a:latin typeface="Curlz MT" panose="04040404050702020202" pitchFamily="82" charset="0"/>
              </a:rPr>
              <a:t>El trayecto Preparación para la enseñanza y el aprendizaje está integrado por 20 cursos que articulan actividades de carácter teórico y práctico, centradas en el aprendizaje de los conocimientos disciplinarios y su enseñanza. Los cursos relacionados con el conocimiento matemático, ciencias y comunicación y lenguaje, tienen una carga de 6 horas semanales y un valor de 6.75 créditos académicos cada uno. El resto de los cursos tienen una duración de 4 horas y un valor 4.5 créditos.</a:t>
            </a:r>
          </a:p>
        </p:txBody>
      </p:sp>
    </p:spTree>
    <p:extLst>
      <p:ext uri="{BB962C8B-B14F-4D97-AF65-F5344CB8AC3E}">
        <p14:creationId xmlns:p14="http://schemas.microsoft.com/office/powerpoint/2010/main" val="5182505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5 CuadroTexto"/>
          <p:cNvSpPr txBox="1"/>
          <p:nvPr/>
        </p:nvSpPr>
        <p:spPr>
          <a:xfrm>
            <a:off x="669701" y="757659"/>
            <a:ext cx="11011437" cy="5632311"/>
          </a:xfrm>
          <a:prstGeom prst="rect">
            <a:avLst/>
          </a:prstGeom>
          <a:ln w="38100">
            <a:solidFill>
              <a:srgbClr val="FF33CC"/>
            </a:solidFill>
            <a:prstDash val="lgDash"/>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MX" sz="2400" b="1" dirty="0">
                <a:solidFill>
                  <a:srgbClr val="FF33CC"/>
                </a:solidFill>
                <a:latin typeface="Curlz MT" panose="04040404050702020202" pitchFamily="82" charset="0"/>
              </a:rPr>
              <a:t>El trayecto Lengua adicional y Tecnologías de la información y la comunicación se compone de 7 cursos que integran actividades de docencia de tipo teórico-práctico, con una carga de 4 horas semanales y un valor de 4.5 créditos académicos cada uno</a:t>
            </a:r>
            <a:r>
              <a:rPr lang="es-MX" sz="2400" b="1" dirty="0" smtClean="0">
                <a:solidFill>
                  <a:srgbClr val="FF33CC"/>
                </a:solidFill>
                <a:latin typeface="Curlz MT" panose="04040404050702020202" pitchFamily="82" charset="0"/>
              </a:rPr>
              <a:t>.</a:t>
            </a:r>
          </a:p>
          <a:p>
            <a:endParaRPr lang="es-MX" sz="2400" b="1" dirty="0">
              <a:solidFill>
                <a:srgbClr val="FF33CC"/>
              </a:solidFill>
              <a:latin typeface="Curlz MT" panose="04040404050702020202" pitchFamily="82" charset="0"/>
            </a:endParaRPr>
          </a:p>
          <a:p>
            <a:r>
              <a:rPr lang="es-MX" sz="2400" b="1" dirty="0">
                <a:solidFill>
                  <a:srgbClr val="FF33CC"/>
                </a:solidFill>
                <a:latin typeface="Curlz MT" panose="04040404050702020202" pitchFamily="82" charset="0"/>
              </a:rPr>
              <a:t>El trayecto de cursos Optativos se compone de cuatro espacios curriculares para una formación complementaria e integral del estudiante, con 4 horas semanales de carga académica y un valor 4.5 créditos</a:t>
            </a:r>
            <a:r>
              <a:rPr lang="es-MX" sz="2400" b="1" dirty="0" smtClean="0">
                <a:solidFill>
                  <a:srgbClr val="FF33CC"/>
                </a:solidFill>
                <a:latin typeface="Curlz MT" panose="04040404050702020202" pitchFamily="82" charset="0"/>
              </a:rPr>
              <a:t>.</a:t>
            </a:r>
          </a:p>
          <a:p>
            <a:endParaRPr lang="es-MX" sz="2400" b="1" dirty="0">
              <a:solidFill>
                <a:srgbClr val="FF33CC"/>
              </a:solidFill>
              <a:latin typeface="Curlz MT" panose="04040404050702020202" pitchFamily="82" charset="0"/>
            </a:endParaRPr>
          </a:p>
          <a:p>
            <a:r>
              <a:rPr lang="es-MX" sz="2400" b="1" dirty="0">
                <a:solidFill>
                  <a:srgbClr val="FF33CC"/>
                </a:solidFill>
                <a:latin typeface="Curlz MT" panose="04040404050702020202" pitchFamily="82" charset="0"/>
              </a:rPr>
              <a:t>El trayecto Práctica profesional está integrado por 8 cursos. 7 cursos articulan actividades de tipo teórico-práctico, con énfasis en el acercamiento paulatino a la actividad profesional en contextos específicos y a su análisis, los cuales se ubican del primero al séptimo semestre. Cada curso tiene una carga académica de 6 horas semanales y un valor de 6.75 créditos. El último curso de este trayecto, ubicado en el octavo semestre es un espacio curricular de práctica profesional intensiva en la escuela preescolar, con una duración de 20 horas a desarrollarse durante 16 semanas, con un valor de 6.4 créditos.</a:t>
            </a:r>
          </a:p>
        </p:txBody>
      </p:sp>
    </p:spTree>
    <p:extLst>
      <p:ext uri="{BB962C8B-B14F-4D97-AF65-F5344CB8AC3E}">
        <p14:creationId xmlns:p14="http://schemas.microsoft.com/office/powerpoint/2010/main" val="320953898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0" name="Rectángulo redondeado 9"/>
          <p:cNvSpPr/>
          <p:nvPr/>
        </p:nvSpPr>
        <p:spPr>
          <a:xfrm>
            <a:off x="2711624" y="4149080"/>
            <a:ext cx="1008112" cy="64807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solidFill>
                <a:prstClr val="white"/>
              </a:solidFill>
            </a:endParaRPr>
          </a:p>
        </p:txBody>
      </p:sp>
      <p:graphicFrame>
        <p:nvGraphicFramePr>
          <p:cNvPr id="6" name="Tabla 5"/>
          <p:cNvGraphicFramePr>
            <a:graphicFrameLocks noGrp="1"/>
          </p:cNvGraphicFramePr>
          <p:nvPr/>
        </p:nvGraphicFramePr>
        <p:xfrm>
          <a:off x="1703512" y="28960"/>
          <a:ext cx="7973544" cy="6668695"/>
        </p:xfrm>
        <a:graphic>
          <a:graphicData uri="http://schemas.openxmlformats.org/drawingml/2006/table">
            <a:tbl>
              <a:tblPr/>
              <a:tblGrid>
                <a:gridCol w="996693"/>
                <a:gridCol w="996693"/>
                <a:gridCol w="996693"/>
                <a:gridCol w="996693"/>
                <a:gridCol w="996693"/>
                <a:gridCol w="996693"/>
                <a:gridCol w="996693"/>
                <a:gridCol w="996693"/>
              </a:tblGrid>
              <a:tr h="228785">
                <a:tc>
                  <a:txBody>
                    <a:bodyPr/>
                    <a:lstStyle/>
                    <a:p>
                      <a:r>
                        <a:rPr lang="es-MX" sz="1000" dirty="0">
                          <a:effectLst/>
                        </a:rPr>
                        <a:t>1° Semestre</a:t>
                      </a:r>
                    </a:p>
                  </a:txBody>
                  <a:tcPr marL="5576" marR="5576" marT="8921" marB="8921" anchor="ctr">
                    <a:lnL>
                      <a:noFill/>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FFFFFF"/>
                    </a:solidFill>
                  </a:tcPr>
                </a:tc>
                <a:tc>
                  <a:txBody>
                    <a:bodyPr/>
                    <a:lstStyle/>
                    <a:p>
                      <a:r>
                        <a:rPr lang="es-MX" sz="1000" dirty="0">
                          <a:effectLst/>
                        </a:rPr>
                        <a:t>2° Semestre</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FFFFFF"/>
                    </a:solidFill>
                  </a:tcPr>
                </a:tc>
                <a:tc>
                  <a:txBody>
                    <a:bodyPr/>
                    <a:lstStyle/>
                    <a:p>
                      <a:r>
                        <a:rPr lang="es-MX" sz="1000">
                          <a:effectLst/>
                        </a:rPr>
                        <a:t>3° Semestre</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FFFFFF"/>
                    </a:solidFill>
                  </a:tcPr>
                </a:tc>
                <a:tc>
                  <a:txBody>
                    <a:bodyPr/>
                    <a:lstStyle/>
                    <a:p>
                      <a:r>
                        <a:rPr lang="es-MX" sz="1000">
                          <a:effectLst/>
                        </a:rPr>
                        <a:t>4° Semestre</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FFFFFF"/>
                    </a:solidFill>
                  </a:tcPr>
                </a:tc>
                <a:tc>
                  <a:txBody>
                    <a:bodyPr/>
                    <a:lstStyle/>
                    <a:p>
                      <a:r>
                        <a:rPr lang="es-MX" sz="1000">
                          <a:effectLst/>
                        </a:rPr>
                        <a:t>5° Semestre</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FFFFFF"/>
                    </a:solidFill>
                  </a:tcPr>
                </a:tc>
                <a:tc>
                  <a:txBody>
                    <a:bodyPr/>
                    <a:lstStyle/>
                    <a:p>
                      <a:r>
                        <a:rPr lang="es-MX" sz="1000">
                          <a:effectLst/>
                        </a:rPr>
                        <a:t>6° Semestre</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FFFFFF"/>
                    </a:solidFill>
                  </a:tcPr>
                </a:tc>
                <a:tc>
                  <a:txBody>
                    <a:bodyPr/>
                    <a:lstStyle/>
                    <a:p>
                      <a:r>
                        <a:rPr lang="es-MX" sz="1000">
                          <a:effectLst/>
                        </a:rPr>
                        <a:t>7° Semestre</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FFFFFF"/>
                    </a:solidFill>
                  </a:tcPr>
                </a:tc>
                <a:tc>
                  <a:txBody>
                    <a:bodyPr/>
                    <a:lstStyle/>
                    <a:p>
                      <a:r>
                        <a:rPr lang="es-MX" sz="1000">
                          <a:effectLst/>
                        </a:rPr>
                        <a:t>8° Semestre</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FFFFFF"/>
                    </a:solidFill>
                  </a:tcPr>
                </a:tc>
              </a:tr>
              <a:tr h="784648">
                <a:tc>
                  <a:txBody>
                    <a:bodyPr/>
                    <a:lstStyle/>
                    <a:p>
                      <a:pPr algn="ctr"/>
                      <a:r>
                        <a:rPr lang="es-MX" sz="1000" b="1" u="none" strike="noStrike">
                          <a:solidFill>
                            <a:srgbClr val="3A3A3A"/>
                          </a:solidFill>
                          <a:effectLst/>
                          <a:hlinkClick r:id="rId3"/>
                        </a:rPr>
                        <a:t>El sujeto y su formación profesional como docente</a:t>
                      </a:r>
                      <a:endParaRPr lang="es-MX" sz="1000">
                        <a:effectLst/>
                      </a:endParaRPr>
                    </a:p>
                    <a:p>
                      <a:pPr algn="r" fontAlgn="b"/>
                      <a:r>
                        <a:rPr lang="es-MX" sz="1000">
                          <a:solidFill>
                            <a:srgbClr val="535353"/>
                          </a:solidFill>
                          <a:effectLst/>
                        </a:rPr>
                        <a:t>4/4.5</a:t>
                      </a:r>
                    </a:p>
                  </a:txBody>
                  <a:tcPr marL="5576" marR="5576" marT="8921" marB="8921" anchor="ctr">
                    <a:lnL>
                      <a:noFill/>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FFE599"/>
                    </a:solidFill>
                  </a:tcPr>
                </a:tc>
                <a:tc>
                  <a:txBody>
                    <a:bodyPr/>
                    <a:lstStyle/>
                    <a:p>
                      <a:pPr algn="ctr"/>
                      <a:r>
                        <a:rPr lang="es-MX" sz="1000" b="1" u="none" strike="noStrike" dirty="0">
                          <a:solidFill>
                            <a:srgbClr val="3A3A3A"/>
                          </a:solidFill>
                          <a:effectLst/>
                          <a:hlinkClick r:id="rId4"/>
                        </a:rPr>
                        <a:t>Planeación educativa</a:t>
                      </a:r>
                      <a:endParaRPr lang="es-MX" sz="1000" dirty="0">
                        <a:effectLst/>
                      </a:endParaRPr>
                    </a:p>
                    <a:p>
                      <a:pPr algn="r" fontAlgn="b"/>
                      <a:r>
                        <a:rPr lang="es-MX" sz="1000" dirty="0">
                          <a:solidFill>
                            <a:srgbClr val="535353"/>
                          </a:solidFill>
                          <a:effectLst/>
                        </a:rPr>
                        <a:t>4/4.5</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FFE599"/>
                    </a:solidFill>
                  </a:tcPr>
                </a:tc>
                <a:tc>
                  <a:txBody>
                    <a:bodyPr/>
                    <a:lstStyle/>
                    <a:p>
                      <a:pPr algn="ctr"/>
                      <a:r>
                        <a:rPr lang="es-MX" sz="1000" b="1" u="none" strike="noStrike" dirty="0">
                          <a:solidFill>
                            <a:srgbClr val="3A3A3A"/>
                          </a:solidFill>
                          <a:effectLst/>
                          <a:hlinkClick r:id="rId5"/>
                        </a:rPr>
                        <a:t>Adecuación curricular</a:t>
                      </a:r>
                      <a:endParaRPr lang="es-MX" sz="1000" dirty="0">
                        <a:effectLst/>
                      </a:endParaRPr>
                    </a:p>
                    <a:p>
                      <a:pPr algn="r" fontAlgn="b"/>
                      <a:r>
                        <a:rPr lang="es-MX" sz="1000" dirty="0">
                          <a:solidFill>
                            <a:srgbClr val="535353"/>
                          </a:solidFill>
                          <a:effectLst/>
                        </a:rPr>
                        <a:t>4/4.5</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FFE599"/>
                    </a:solidFill>
                  </a:tcPr>
                </a:tc>
                <a:tc>
                  <a:txBody>
                    <a:bodyPr/>
                    <a:lstStyle/>
                    <a:p>
                      <a:pPr algn="ctr"/>
                      <a:r>
                        <a:rPr lang="es-MX" sz="1000" b="1" u="none" strike="noStrike">
                          <a:solidFill>
                            <a:srgbClr val="3A3A3A"/>
                          </a:solidFill>
                          <a:effectLst/>
                          <a:hlinkClick r:id="rId6"/>
                        </a:rPr>
                        <a:t>Teoría pedagógica</a:t>
                      </a:r>
                      <a:endParaRPr lang="es-MX" sz="1000">
                        <a:effectLst/>
                      </a:endParaRPr>
                    </a:p>
                    <a:p>
                      <a:pPr algn="r" fontAlgn="b"/>
                      <a:r>
                        <a:rPr lang="es-MX" sz="1000">
                          <a:solidFill>
                            <a:srgbClr val="535353"/>
                          </a:solidFill>
                          <a:effectLst/>
                        </a:rPr>
                        <a:t>4/4.5</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FFE599"/>
                    </a:solidFill>
                  </a:tcPr>
                </a:tc>
                <a:tc>
                  <a:txBody>
                    <a:bodyPr/>
                    <a:lstStyle/>
                    <a:p>
                      <a:pPr algn="ctr"/>
                      <a:r>
                        <a:rPr lang="es-MX" sz="1000" b="1" u="none" strike="noStrike">
                          <a:solidFill>
                            <a:srgbClr val="3A3A3A"/>
                          </a:solidFill>
                          <a:effectLst/>
                          <a:hlinkClick r:id="rId7"/>
                        </a:rPr>
                        <a:t>Herramientas básicas para la investigación educativa</a:t>
                      </a:r>
                      <a:endParaRPr lang="es-MX" sz="1000">
                        <a:effectLst/>
                      </a:endParaRPr>
                    </a:p>
                    <a:p>
                      <a:pPr algn="r" fontAlgn="b"/>
                      <a:r>
                        <a:rPr lang="es-MX" sz="1000">
                          <a:solidFill>
                            <a:srgbClr val="535353"/>
                          </a:solidFill>
                          <a:effectLst/>
                        </a:rPr>
                        <a:t>4/4.5</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FFE599"/>
                    </a:solidFill>
                  </a:tcPr>
                </a:tc>
                <a:tc>
                  <a:txBody>
                    <a:bodyPr/>
                    <a:lstStyle/>
                    <a:p>
                      <a:pPr algn="ctr"/>
                      <a:r>
                        <a:rPr lang="es-MX" sz="1000" b="1" u="none" strike="noStrike">
                          <a:solidFill>
                            <a:srgbClr val="3A3A3A"/>
                          </a:solidFill>
                          <a:effectLst/>
                          <a:hlinkClick r:id="rId8"/>
                        </a:rPr>
                        <a:t>Filosofía de la educación</a:t>
                      </a:r>
                      <a:endParaRPr lang="es-MX" sz="1000">
                        <a:effectLst/>
                      </a:endParaRPr>
                    </a:p>
                    <a:p>
                      <a:pPr algn="r" fontAlgn="b"/>
                      <a:r>
                        <a:rPr lang="es-MX" sz="1000">
                          <a:solidFill>
                            <a:srgbClr val="535353"/>
                          </a:solidFill>
                          <a:effectLst/>
                        </a:rPr>
                        <a:t>4/4.5</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FFE599"/>
                    </a:solidFill>
                  </a:tcPr>
                </a:tc>
                <a:tc>
                  <a:txBody>
                    <a:bodyPr/>
                    <a:lstStyle/>
                    <a:p>
                      <a:pPr algn="ctr"/>
                      <a:r>
                        <a:rPr lang="es-MX" sz="1000" b="1" u="none" strike="noStrike">
                          <a:solidFill>
                            <a:srgbClr val="3A3A3A"/>
                          </a:solidFill>
                          <a:effectLst/>
                          <a:hlinkClick r:id="rId9"/>
                        </a:rPr>
                        <a:t>Planeación y gestión educativa</a:t>
                      </a:r>
                      <a:endParaRPr lang="es-MX" sz="1000">
                        <a:effectLst/>
                      </a:endParaRPr>
                    </a:p>
                    <a:p>
                      <a:pPr algn="r" fontAlgn="b"/>
                      <a:r>
                        <a:rPr lang="es-MX" sz="1000">
                          <a:solidFill>
                            <a:srgbClr val="535353"/>
                          </a:solidFill>
                          <a:effectLst/>
                        </a:rPr>
                        <a:t>4/4.5</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FFE599"/>
                    </a:solidFill>
                  </a:tcPr>
                </a:tc>
                <a:tc>
                  <a:txBody>
                    <a:bodyPr/>
                    <a:lstStyle/>
                    <a:p>
                      <a:pPr algn="ctr"/>
                      <a:r>
                        <a:rPr lang="es-MX" sz="1000" b="1" u="none" strike="noStrike">
                          <a:solidFill>
                            <a:srgbClr val="3A3A3A"/>
                          </a:solidFill>
                          <a:effectLst/>
                          <a:hlinkClick r:id="rId10"/>
                        </a:rPr>
                        <a:t>Trabajo de titulación</a:t>
                      </a:r>
                      <a:endParaRPr lang="es-MX" sz="1000">
                        <a:effectLst/>
                      </a:endParaRPr>
                    </a:p>
                    <a:p>
                      <a:pPr algn="r" fontAlgn="b"/>
                      <a:r>
                        <a:rPr lang="es-MX" sz="1000">
                          <a:solidFill>
                            <a:srgbClr val="535353"/>
                          </a:solidFill>
                          <a:effectLst/>
                        </a:rPr>
                        <a:t>4/3.6</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B2B2B2"/>
                    </a:solidFill>
                  </a:tcPr>
                </a:tc>
              </a:tr>
              <a:tr h="576199">
                <a:tc>
                  <a:txBody>
                    <a:bodyPr/>
                    <a:lstStyle/>
                    <a:p>
                      <a:pPr algn="ctr"/>
                      <a:r>
                        <a:rPr lang="es-MX" sz="1000" b="1" u="none" strike="noStrike">
                          <a:solidFill>
                            <a:srgbClr val="3A3A3A"/>
                          </a:solidFill>
                          <a:effectLst/>
                          <a:hlinkClick r:id="rId11"/>
                        </a:rPr>
                        <a:t>Psicología del desarrollo infantil (0-12 años)</a:t>
                      </a:r>
                      <a:endParaRPr lang="es-MX" sz="1000">
                        <a:effectLst/>
                      </a:endParaRPr>
                    </a:p>
                    <a:p>
                      <a:pPr algn="r" fontAlgn="b"/>
                      <a:r>
                        <a:rPr lang="es-MX" sz="1000">
                          <a:solidFill>
                            <a:srgbClr val="535353"/>
                          </a:solidFill>
                          <a:effectLst/>
                        </a:rPr>
                        <a:t>4/4.5</a:t>
                      </a:r>
                    </a:p>
                  </a:txBody>
                  <a:tcPr marL="5576" marR="5576" marT="8921" marB="8921" anchor="ctr">
                    <a:lnL>
                      <a:noFill/>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FFE599"/>
                    </a:solidFill>
                  </a:tcPr>
                </a:tc>
                <a:tc>
                  <a:txBody>
                    <a:bodyPr/>
                    <a:lstStyle/>
                    <a:p>
                      <a:pPr algn="ctr"/>
                      <a:r>
                        <a:rPr lang="es-MX" sz="1000" b="1" u="none" strike="noStrike">
                          <a:solidFill>
                            <a:srgbClr val="3A3A3A"/>
                          </a:solidFill>
                          <a:effectLst/>
                          <a:hlinkClick r:id="rId12"/>
                        </a:rPr>
                        <a:t>Bases psicológicas del aprendizaje</a:t>
                      </a:r>
                      <a:endParaRPr lang="es-MX" sz="1000">
                        <a:effectLst/>
                      </a:endParaRPr>
                    </a:p>
                    <a:p>
                      <a:pPr algn="r" fontAlgn="b"/>
                      <a:r>
                        <a:rPr lang="es-MX" sz="1000">
                          <a:solidFill>
                            <a:srgbClr val="535353"/>
                          </a:solidFill>
                          <a:effectLst/>
                        </a:rPr>
                        <a:t>4/4.5</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FFE599"/>
                    </a:solidFill>
                  </a:tcPr>
                </a:tc>
                <a:tc>
                  <a:txBody>
                    <a:bodyPr/>
                    <a:lstStyle/>
                    <a:p>
                      <a:pPr algn="ctr"/>
                      <a:r>
                        <a:rPr lang="es-MX" sz="1000" b="1" u="none" strike="noStrike" dirty="0">
                          <a:solidFill>
                            <a:srgbClr val="3A3A3A"/>
                          </a:solidFill>
                          <a:effectLst/>
                          <a:hlinkClick r:id="rId13"/>
                        </a:rPr>
                        <a:t>Ambientes de aprendizaje</a:t>
                      </a:r>
                      <a:endParaRPr lang="es-MX" sz="1000" dirty="0">
                        <a:effectLst/>
                      </a:endParaRPr>
                    </a:p>
                    <a:p>
                      <a:pPr algn="r" fontAlgn="b"/>
                      <a:r>
                        <a:rPr lang="es-MX" sz="1000" dirty="0">
                          <a:solidFill>
                            <a:srgbClr val="535353"/>
                          </a:solidFill>
                          <a:effectLst/>
                        </a:rPr>
                        <a:t>4/4.5</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FFE599"/>
                    </a:solidFill>
                  </a:tcPr>
                </a:tc>
                <a:tc>
                  <a:txBody>
                    <a:bodyPr/>
                    <a:lstStyle/>
                    <a:p>
                      <a:pPr algn="ctr"/>
                      <a:r>
                        <a:rPr lang="es-MX" sz="1000" b="1" u="none" strike="noStrike">
                          <a:solidFill>
                            <a:srgbClr val="3A3A3A"/>
                          </a:solidFill>
                          <a:effectLst/>
                          <a:hlinkClick r:id="rId14"/>
                        </a:rPr>
                        <a:t>Evaluación para el aprendizaje</a:t>
                      </a:r>
                      <a:endParaRPr lang="es-MX" sz="1000">
                        <a:effectLst/>
                      </a:endParaRPr>
                    </a:p>
                    <a:p>
                      <a:pPr algn="r" fontAlgn="b"/>
                      <a:r>
                        <a:rPr lang="es-MX" sz="1000">
                          <a:solidFill>
                            <a:srgbClr val="535353"/>
                          </a:solidFill>
                          <a:effectLst/>
                        </a:rPr>
                        <a:t>4/4.5</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FFE599"/>
                    </a:solidFill>
                  </a:tcPr>
                </a:tc>
                <a:tc>
                  <a:txBody>
                    <a:bodyPr/>
                    <a:lstStyle/>
                    <a:p>
                      <a:pPr algn="ctr"/>
                      <a:r>
                        <a:rPr lang="es-MX" sz="1000" b="1" u="none" strike="noStrike">
                          <a:solidFill>
                            <a:srgbClr val="3A3A3A"/>
                          </a:solidFill>
                          <a:effectLst/>
                          <a:hlinkClick r:id="rId15"/>
                        </a:rPr>
                        <a:t>Atención a la diversidad</a:t>
                      </a:r>
                      <a:endParaRPr lang="es-MX" sz="1000">
                        <a:effectLst/>
                      </a:endParaRPr>
                    </a:p>
                    <a:p>
                      <a:pPr algn="r" fontAlgn="b"/>
                      <a:r>
                        <a:rPr lang="es-MX" sz="1000">
                          <a:solidFill>
                            <a:srgbClr val="535353"/>
                          </a:solidFill>
                          <a:effectLst/>
                        </a:rPr>
                        <a:t>4/4.5</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FFE599"/>
                    </a:solidFill>
                  </a:tcPr>
                </a:tc>
                <a:tc>
                  <a:txBody>
                    <a:bodyPr/>
                    <a:lstStyle/>
                    <a:p>
                      <a:pPr algn="ctr"/>
                      <a:r>
                        <a:rPr lang="es-MX" sz="1000" b="1" u="none" strike="noStrike">
                          <a:solidFill>
                            <a:srgbClr val="3A3A3A"/>
                          </a:solidFill>
                          <a:effectLst/>
                          <a:hlinkClick r:id="rId16"/>
                        </a:rPr>
                        <a:t>Diagnostico e intervención socioeducativa</a:t>
                      </a:r>
                      <a:endParaRPr lang="es-MX" sz="1000">
                        <a:effectLst/>
                      </a:endParaRPr>
                    </a:p>
                    <a:p>
                      <a:pPr algn="r" fontAlgn="b"/>
                      <a:r>
                        <a:rPr lang="es-MX" sz="1000">
                          <a:solidFill>
                            <a:srgbClr val="535353"/>
                          </a:solidFill>
                          <a:effectLst/>
                        </a:rPr>
                        <a:t>4/4.5</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FFE599"/>
                    </a:solidFill>
                  </a:tcPr>
                </a:tc>
                <a:tc>
                  <a:txBody>
                    <a:bodyPr/>
                    <a:lstStyle/>
                    <a:p>
                      <a:pPr algn="ctr"/>
                      <a:r>
                        <a:rPr lang="es-MX" sz="1000" b="1" u="none" strike="noStrike">
                          <a:solidFill>
                            <a:srgbClr val="3A3A3A"/>
                          </a:solidFill>
                          <a:effectLst/>
                          <a:hlinkClick r:id="rId17"/>
                        </a:rPr>
                        <a:t>Atención educativa para la inclusión</a:t>
                      </a:r>
                      <a:endParaRPr lang="es-MX" sz="1000">
                        <a:effectLst/>
                      </a:endParaRPr>
                    </a:p>
                    <a:p>
                      <a:pPr algn="r" fontAlgn="b"/>
                      <a:r>
                        <a:rPr lang="es-MX" sz="1000">
                          <a:solidFill>
                            <a:srgbClr val="535353"/>
                          </a:solidFill>
                          <a:effectLst/>
                        </a:rPr>
                        <a:t>4/4.5</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FFE599"/>
                    </a:solidFill>
                  </a:tcPr>
                </a:tc>
                <a:tc rowSpan="7">
                  <a:txBody>
                    <a:bodyPr/>
                    <a:lstStyle/>
                    <a:p>
                      <a:pPr algn="ctr"/>
                      <a:r>
                        <a:rPr lang="es-MX" sz="1000" b="1" u="none" strike="noStrike" dirty="0">
                          <a:solidFill>
                            <a:srgbClr val="3A3A3A"/>
                          </a:solidFill>
                          <a:effectLst/>
                          <a:hlinkClick r:id="rId18"/>
                        </a:rPr>
                        <a:t>Práctica profesional</a:t>
                      </a:r>
                      <a:endParaRPr lang="es-MX" sz="1000" dirty="0">
                        <a:effectLst/>
                      </a:endParaRPr>
                    </a:p>
                    <a:p>
                      <a:pPr algn="r" fontAlgn="b"/>
                      <a:r>
                        <a:rPr lang="es-MX" sz="1000" dirty="0">
                          <a:solidFill>
                            <a:srgbClr val="535353"/>
                          </a:solidFill>
                          <a:effectLst/>
                        </a:rPr>
                        <a:t>20/6.4</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FFFFFF"/>
                    </a:solidFill>
                  </a:tcPr>
                </a:tc>
              </a:tr>
              <a:tr h="645682">
                <a:tc>
                  <a:txBody>
                    <a:bodyPr/>
                    <a:lstStyle/>
                    <a:p>
                      <a:pPr algn="ctr"/>
                      <a:r>
                        <a:rPr lang="es-MX" sz="1000" b="1" u="none" strike="noStrike" dirty="0">
                          <a:solidFill>
                            <a:srgbClr val="3A3A3A"/>
                          </a:solidFill>
                          <a:effectLst/>
                          <a:hlinkClick r:id="rId19"/>
                        </a:rPr>
                        <a:t>Historia de la educación en México</a:t>
                      </a:r>
                      <a:endParaRPr lang="es-MX" sz="1000" dirty="0">
                        <a:effectLst/>
                      </a:endParaRPr>
                    </a:p>
                    <a:p>
                      <a:pPr algn="r" fontAlgn="b"/>
                      <a:r>
                        <a:rPr lang="es-MX" sz="1000" dirty="0">
                          <a:solidFill>
                            <a:srgbClr val="535353"/>
                          </a:solidFill>
                          <a:effectLst/>
                        </a:rPr>
                        <a:t>4/4.5</a:t>
                      </a:r>
                    </a:p>
                  </a:txBody>
                  <a:tcPr marL="5576" marR="5576" marT="8921" marB="8921" anchor="ctr">
                    <a:lnL>
                      <a:noFill/>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FFE599"/>
                    </a:solidFill>
                  </a:tcPr>
                </a:tc>
                <a:tc>
                  <a:txBody>
                    <a:bodyPr/>
                    <a:lstStyle/>
                    <a:p>
                      <a:endParaRPr lang="es-MX" sz="1000">
                        <a:effectLst/>
                      </a:endParaRP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FFFFFF"/>
                    </a:solidFill>
                  </a:tcPr>
                </a:tc>
                <a:tc>
                  <a:txBody>
                    <a:bodyPr/>
                    <a:lstStyle/>
                    <a:p>
                      <a:endParaRPr lang="es-MX" sz="1000">
                        <a:effectLst/>
                      </a:endParaRP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FFFFFF"/>
                    </a:solidFill>
                  </a:tcPr>
                </a:tc>
                <a:tc>
                  <a:txBody>
                    <a:bodyPr/>
                    <a:lstStyle/>
                    <a:p>
                      <a:pPr algn="ctr"/>
                      <a:r>
                        <a:rPr lang="es-MX" sz="1000" b="1" u="none" strike="noStrike" dirty="0">
                          <a:solidFill>
                            <a:srgbClr val="3A3A3A"/>
                          </a:solidFill>
                          <a:effectLst/>
                          <a:hlinkClick r:id="rId20"/>
                        </a:rPr>
                        <a:t>Educación histórica en el aula</a:t>
                      </a:r>
                      <a:endParaRPr lang="es-MX" sz="1000" dirty="0">
                        <a:effectLst/>
                      </a:endParaRPr>
                    </a:p>
                    <a:p>
                      <a:pPr algn="r" fontAlgn="b"/>
                      <a:r>
                        <a:rPr lang="es-MX" sz="1000" dirty="0">
                          <a:solidFill>
                            <a:srgbClr val="535353"/>
                          </a:solidFill>
                          <a:effectLst/>
                        </a:rPr>
                        <a:t>4/4.5</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B3C7EA"/>
                    </a:solidFill>
                  </a:tcPr>
                </a:tc>
                <a:tc>
                  <a:txBody>
                    <a:bodyPr/>
                    <a:lstStyle/>
                    <a:p>
                      <a:pPr algn="ctr"/>
                      <a:r>
                        <a:rPr lang="es-MX" sz="1000" b="1" u="none" strike="noStrike">
                          <a:solidFill>
                            <a:srgbClr val="3A3A3A"/>
                          </a:solidFill>
                          <a:effectLst/>
                          <a:hlinkClick r:id="rId21"/>
                        </a:rPr>
                        <a:t>Educación histórica en diversos contextos</a:t>
                      </a:r>
                      <a:endParaRPr lang="es-MX" sz="1000">
                        <a:effectLst/>
                      </a:endParaRPr>
                    </a:p>
                    <a:p>
                      <a:pPr algn="r" fontAlgn="b"/>
                      <a:r>
                        <a:rPr lang="es-MX" sz="1000">
                          <a:solidFill>
                            <a:srgbClr val="535353"/>
                          </a:solidFill>
                          <a:effectLst/>
                        </a:rPr>
                        <a:t>4/4.5</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B3C7EA"/>
                    </a:solidFill>
                  </a:tcPr>
                </a:tc>
                <a:tc>
                  <a:txBody>
                    <a:bodyPr/>
                    <a:lstStyle/>
                    <a:p>
                      <a:endParaRPr lang="es-MX" sz="1000">
                        <a:effectLst/>
                      </a:endParaRP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FFFFFF"/>
                    </a:solidFill>
                  </a:tcPr>
                </a:tc>
                <a:tc>
                  <a:txBody>
                    <a:bodyPr/>
                    <a:lstStyle/>
                    <a:p>
                      <a:endParaRPr lang="es-MX" sz="1000" dirty="0">
                        <a:effectLst/>
                      </a:endParaRP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FFFFFF"/>
                    </a:solidFill>
                  </a:tcPr>
                </a:tc>
                <a:tc vMerge="1">
                  <a:txBody>
                    <a:bodyPr/>
                    <a:lstStyle/>
                    <a:p>
                      <a:endParaRPr lang="es-MX"/>
                    </a:p>
                  </a:txBody>
                  <a:tcPr/>
                </a:tc>
              </a:tr>
              <a:tr h="715165">
                <a:tc>
                  <a:txBody>
                    <a:bodyPr/>
                    <a:lstStyle/>
                    <a:p>
                      <a:pPr algn="ctr"/>
                      <a:r>
                        <a:rPr lang="es-MX" sz="1000" b="1" u="none" strike="noStrike">
                          <a:solidFill>
                            <a:srgbClr val="3A3A3A"/>
                          </a:solidFill>
                          <a:effectLst/>
                          <a:hlinkClick r:id="rId22"/>
                        </a:rPr>
                        <a:t>Panorama actual de la educación básica en México</a:t>
                      </a:r>
                      <a:endParaRPr lang="es-MX" sz="1000">
                        <a:effectLst/>
                      </a:endParaRPr>
                    </a:p>
                    <a:p>
                      <a:pPr algn="r" fontAlgn="b"/>
                      <a:r>
                        <a:rPr lang="es-MX" sz="1000">
                          <a:solidFill>
                            <a:srgbClr val="535353"/>
                          </a:solidFill>
                          <a:effectLst/>
                        </a:rPr>
                        <a:t>4/4.5</a:t>
                      </a:r>
                    </a:p>
                  </a:txBody>
                  <a:tcPr marL="5576" marR="5576" marT="8921" marB="8921" anchor="ctr">
                    <a:lnL>
                      <a:noFill/>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FFE599"/>
                    </a:solidFill>
                  </a:tcPr>
                </a:tc>
                <a:tc>
                  <a:txBody>
                    <a:bodyPr/>
                    <a:lstStyle/>
                    <a:p>
                      <a:pPr algn="ctr"/>
                      <a:r>
                        <a:rPr lang="es-MX" sz="1000" b="1" u="none" strike="noStrike">
                          <a:solidFill>
                            <a:srgbClr val="3A3A3A"/>
                          </a:solidFill>
                          <a:effectLst/>
                          <a:hlinkClick r:id="rId23"/>
                        </a:rPr>
                        <a:t>Prácticas sociales del lenguaje</a:t>
                      </a:r>
                      <a:endParaRPr lang="es-MX" sz="1000">
                        <a:effectLst/>
                      </a:endParaRPr>
                    </a:p>
                    <a:p>
                      <a:pPr algn="r" fontAlgn="b"/>
                      <a:r>
                        <a:rPr lang="es-MX" sz="1000">
                          <a:solidFill>
                            <a:srgbClr val="535353"/>
                          </a:solidFill>
                          <a:effectLst/>
                        </a:rPr>
                        <a:t>6/6.75</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B3C7EA"/>
                    </a:solidFill>
                  </a:tcPr>
                </a:tc>
                <a:tc>
                  <a:txBody>
                    <a:bodyPr/>
                    <a:lstStyle/>
                    <a:p>
                      <a:pPr algn="ctr"/>
                      <a:r>
                        <a:rPr lang="es-MX" sz="1000" b="1" u="none" strike="noStrike">
                          <a:solidFill>
                            <a:srgbClr val="3A3A3A"/>
                          </a:solidFill>
                          <a:effectLst/>
                          <a:hlinkClick r:id="rId24"/>
                        </a:rPr>
                        <a:t>Desarrollo del pensamiento y lenguaje en la infancia</a:t>
                      </a:r>
                      <a:endParaRPr lang="es-MX" sz="1000">
                        <a:effectLst/>
                      </a:endParaRPr>
                    </a:p>
                    <a:p>
                      <a:pPr algn="r" fontAlgn="b"/>
                      <a:r>
                        <a:rPr lang="es-MX" sz="1000">
                          <a:solidFill>
                            <a:srgbClr val="535353"/>
                          </a:solidFill>
                          <a:effectLst/>
                        </a:rPr>
                        <a:t>6/6.75</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B3C7EA"/>
                    </a:solidFill>
                  </a:tcPr>
                </a:tc>
                <a:tc>
                  <a:txBody>
                    <a:bodyPr/>
                    <a:lstStyle/>
                    <a:p>
                      <a:pPr algn="ctr"/>
                      <a:r>
                        <a:rPr lang="es-MX" sz="1000" b="1" u="none" strike="noStrike">
                          <a:solidFill>
                            <a:srgbClr val="3A3A3A"/>
                          </a:solidFill>
                          <a:effectLst/>
                          <a:hlinkClick r:id="rId25"/>
                        </a:rPr>
                        <a:t>Desarrollo de competencias linguisticas</a:t>
                      </a:r>
                      <a:endParaRPr lang="es-MX" sz="1000">
                        <a:effectLst/>
                      </a:endParaRPr>
                    </a:p>
                    <a:p>
                      <a:pPr algn="r" fontAlgn="b"/>
                      <a:r>
                        <a:rPr lang="es-MX" sz="1000">
                          <a:solidFill>
                            <a:srgbClr val="535353"/>
                          </a:solidFill>
                          <a:effectLst/>
                        </a:rPr>
                        <a:t>6/6.75</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B3C7EA"/>
                    </a:solidFill>
                  </a:tcPr>
                </a:tc>
                <a:tc>
                  <a:txBody>
                    <a:bodyPr/>
                    <a:lstStyle/>
                    <a:p>
                      <a:pPr algn="ctr"/>
                      <a:r>
                        <a:rPr lang="es-MX" sz="1000" b="1" u="none" strike="noStrike">
                          <a:solidFill>
                            <a:srgbClr val="3A3A3A"/>
                          </a:solidFill>
                          <a:effectLst/>
                          <a:hlinkClick r:id="rId26"/>
                        </a:rPr>
                        <a:t>Literatura infantil y creación literaria</a:t>
                      </a:r>
                      <a:endParaRPr lang="es-MX" sz="1000">
                        <a:effectLst/>
                      </a:endParaRPr>
                    </a:p>
                    <a:p>
                      <a:pPr algn="r" fontAlgn="b"/>
                      <a:r>
                        <a:rPr lang="es-MX" sz="1000">
                          <a:solidFill>
                            <a:srgbClr val="535353"/>
                          </a:solidFill>
                          <a:effectLst/>
                        </a:rPr>
                        <a:t>6/6.75</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B3C7EA"/>
                    </a:solidFill>
                  </a:tcPr>
                </a:tc>
                <a:tc>
                  <a:txBody>
                    <a:bodyPr/>
                    <a:lstStyle/>
                    <a:p>
                      <a:pPr algn="ctr"/>
                      <a:r>
                        <a:rPr lang="es-MX" sz="1000" b="1" u="none" strike="noStrike">
                          <a:solidFill>
                            <a:srgbClr val="3A3A3A"/>
                          </a:solidFill>
                          <a:effectLst/>
                          <a:hlinkClick r:id="rId27"/>
                        </a:rPr>
                        <a:t>El niño como sujeto social</a:t>
                      </a:r>
                      <a:endParaRPr lang="es-MX" sz="1000">
                        <a:effectLst/>
                      </a:endParaRPr>
                    </a:p>
                    <a:p>
                      <a:pPr algn="r" fontAlgn="b"/>
                      <a:r>
                        <a:rPr lang="es-MX" sz="1000">
                          <a:solidFill>
                            <a:srgbClr val="535353"/>
                          </a:solidFill>
                          <a:effectLst/>
                        </a:rPr>
                        <a:t>4/4.5</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B3C7EA"/>
                    </a:solidFill>
                  </a:tcPr>
                </a:tc>
                <a:tc>
                  <a:txBody>
                    <a:bodyPr/>
                    <a:lstStyle/>
                    <a:p>
                      <a:pPr algn="ctr"/>
                      <a:r>
                        <a:rPr lang="es-MX" sz="1000" b="1" u="none" strike="noStrike">
                          <a:solidFill>
                            <a:srgbClr val="3A3A3A"/>
                          </a:solidFill>
                          <a:effectLst/>
                          <a:hlinkClick r:id="rId28"/>
                        </a:rPr>
                        <a:t>Formación ciudadana</a:t>
                      </a:r>
                      <a:endParaRPr lang="es-MX" sz="1000">
                        <a:effectLst/>
                      </a:endParaRPr>
                    </a:p>
                    <a:p>
                      <a:pPr algn="r" fontAlgn="b"/>
                      <a:r>
                        <a:rPr lang="es-MX" sz="1000">
                          <a:solidFill>
                            <a:srgbClr val="535353"/>
                          </a:solidFill>
                          <a:effectLst/>
                        </a:rPr>
                        <a:t>4/4.5</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B3C7EA"/>
                    </a:solidFill>
                  </a:tcPr>
                </a:tc>
                <a:tc vMerge="1">
                  <a:txBody>
                    <a:bodyPr/>
                    <a:lstStyle/>
                    <a:p>
                      <a:endParaRPr lang="es-MX"/>
                    </a:p>
                  </a:txBody>
                  <a:tcPr/>
                </a:tc>
              </a:tr>
              <a:tr h="854131">
                <a:tc>
                  <a:txBody>
                    <a:bodyPr/>
                    <a:lstStyle/>
                    <a:p>
                      <a:pPr algn="ctr"/>
                      <a:r>
                        <a:rPr lang="es-MX" sz="1000" b="1" u="none" strike="noStrike">
                          <a:solidFill>
                            <a:srgbClr val="3A3A3A"/>
                          </a:solidFill>
                          <a:effectLst/>
                          <a:hlinkClick r:id="rId29"/>
                        </a:rPr>
                        <a:t>Pensamiento cuantitativo</a:t>
                      </a:r>
                      <a:endParaRPr lang="es-MX" sz="1000">
                        <a:effectLst/>
                      </a:endParaRPr>
                    </a:p>
                    <a:p>
                      <a:pPr algn="r" fontAlgn="b"/>
                      <a:r>
                        <a:rPr lang="es-MX" sz="1000">
                          <a:solidFill>
                            <a:srgbClr val="535353"/>
                          </a:solidFill>
                          <a:effectLst/>
                        </a:rPr>
                        <a:t>6/6.75</a:t>
                      </a:r>
                    </a:p>
                  </a:txBody>
                  <a:tcPr marL="5576" marR="5576" marT="8921" marB="8921" anchor="ctr">
                    <a:lnL>
                      <a:noFill/>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B3C7EA"/>
                    </a:solidFill>
                  </a:tcPr>
                </a:tc>
                <a:tc>
                  <a:txBody>
                    <a:bodyPr/>
                    <a:lstStyle/>
                    <a:p>
                      <a:pPr algn="ctr"/>
                      <a:r>
                        <a:rPr lang="es-MX" sz="1000" b="1" u="none" strike="noStrike">
                          <a:solidFill>
                            <a:srgbClr val="3A3A3A"/>
                          </a:solidFill>
                          <a:effectLst/>
                          <a:hlinkClick r:id="rId30"/>
                        </a:rPr>
                        <a:t>Forma espacio y medida</a:t>
                      </a:r>
                      <a:endParaRPr lang="es-MX" sz="1000">
                        <a:effectLst/>
                      </a:endParaRPr>
                    </a:p>
                    <a:p>
                      <a:pPr algn="r" fontAlgn="b"/>
                      <a:r>
                        <a:rPr lang="es-MX" sz="1000">
                          <a:solidFill>
                            <a:srgbClr val="535353"/>
                          </a:solidFill>
                          <a:effectLst/>
                        </a:rPr>
                        <a:t>6/6.75</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B3C7EA"/>
                    </a:solidFill>
                  </a:tcPr>
                </a:tc>
                <a:tc>
                  <a:txBody>
                    <a:bodyPr/>
                    <a:lstStyle/>
                    <a:p>
                      <a:pPr algn="ctr"/>
                      <a:r>
                        <a:rPr lang="es-MX" sz="1000" b="1" u="none" strike="noStrike">
                          <a:solidFill>
                            <a:srgbClr val="3A3A3A"/>
                          </a:solidFill>
                          <a:effectLst/>
                          <a:hlinkClick r:id="rId31"/>
                        </a:rPr>
                        <a:t>Procesamiento de información estadística</a:t>
                      </a:r>
                      <a:endParaRPr lang="es-MX" sz="1000">
                        <a:effectLst/>
                      </a:endParaRPr>
                    </a:p>
                    <a:p>
                      <a:pPr algn="r" fontAlgn="b"/>
                      <a:r>
                        <a:rPr lang="es-MX" sz="1000">
                          <a:solidFill>
                            <a:srgbClr val="535353"/>
                          </a:solidFill>
                          <a:effectLst/>
                        </a:rPr>
                        <a:t>6/6.75</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B3C7EA"/>
                    </a:solidFill>
                  </a:tcPr>
                </a:tc>
                <a:tc>
                  <a:txBody>
                    <a:bodyPr/>
                    <a:lstStyle/>
                    <a:p>
                      <a:pPr algn="ctr"/>
                      <a:r>
                        <a:rPr lang="es-MX" sz="1000" b="1" u="none" strike="noStrike">
                          <a:solidFill>
                            <a:srgbClr val="3A3A3A"/>
                          </a:solidFill>
                          <a:effectLst/>
                          <a:hlinkClick r:id="rId32"/>
                        </a:rPr>
                        <a:t>Educación física</a:t>
                      </a:r>
                      <a:endParaRPr lang="es-MX" sz="1000">
                        <a:effectLst/>
                      </a:endParaRPr>
                    </a:p>
                    <a:p>
                      <a:pPr algn="r" fontAlgn="b"/>
                      <a:r>
                        <a:rPr lang="es-MX" sz="1000">
                          <a:solidFill>
                            <a:srgbClr val="535353"/>
                          </a:solidFill>
                          <a:effectLst/>
                        </a:rPr>
                        <a:t>4/4.5</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B3C7EA"/>
                    </a:solidFill>
                  </a:tcPr>
                </a:tc>
                <a:tc>
                  <a:txBody>
                    <a:bodyPr/>
                    <a:lstStyle/>
                    <a:p>
                      <a:pPr algn="ctr"/>
                      <a:r>
                        <a:rPr lang="es-MX" sz="1000" b="1" u="none" strike="noStrike" dirty="0">
                          <a:solidFill>
                            <a:srgbClr val="3A3A3A"/>
                          </a:solidFill>
                          <a:effectLst/>
                          <a:hlinkClick r:id="rId33"/>
                        </a:rPr>
                        <a:t>Educación artística (música, expresión corporal y danza)</a:t>
                      </a:r>
                      <a:endParaRPr lang="es-MX" sz="1000" dirty="0">
                        <a:effectLst/>
                      </a:endParaRPr>
                    </a:p>
                    <a:p>
                      <a:pPr algn="r" fontAlgn="b"/>
                      <a:r>
                        <a:rPr lang="es-MX" sz="1000" dirty="0">
                          <a:solidFill>
                            <a:srgbClr val="535353"/>
                          </a:solidFill>
                          <a:effectLst/>
                        </a:rPr>
                        <a:t>4/4.5</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B3C7EA"/>
                    </a:solidFill>
                  </a:tcPr>
                </a:tc>
                <a:tc>
                  <a:txBody>
                    <a:bodyPr/>
                    <a:lstStyle/>
                    <a:p>
                      <a:pPr algn="ctr"/>
                      <a:r>
                        <a:rPr lang="es-MX" sz="1000" b="1" u="none" strike="noStrike">
                          <a:solidFill>
                            <a:srgbClr val="3A3A3A"/>
                          </a:solidFill>
                          <a:effectLst/>
                          <a:hlinkClick r:id="rId34"/>
                        </a:rPr>
                        <a:t>Educación artística (artes visuales y teatro)</a:t>
                      </a:r>
                      <a:endParaRPr lang="es-MX" sz="1000">
                        <a:effectLst/>
                      </a:endParaRPr>
                    </a:p>
                    <a:p>
                      <a:pPr algn="r" fontAlgn="b"/>
                      <a:r>
                        <a:rPr lang="es-MX" sz="1000">
                          <a:solidFill>
                            <a:srgbClr val="535353"/>
                          </a:solidFill>
                          <a:effectLst/>
                        </a:rPr>
                        <a:t>4/4.5</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B3C7EA"/>
                    </a:solidFill>
                  </a:tcPr>
                </a:tc>
                <a:tc>
                  <a:txBody>
                    <a:bodyPr/>
                    <a:lstStyle/>
                    <a:p>
                      <a:pPr algn="ctr"/>
                      <a:r>
                        <a:rPr lang="es-MX" sz="1000" b="1" u="none" strike="noStrike">
                          <a:solidFill>
                            <a:srgbClr val="3A3A3A"/>
                          </a:solidFill>
                          <a:effectLst/>
                          <a:hlinkClick r:id="rId35"/>
                        </a:rPr>
                        <a:t>Educación geográfica</a:t>
                      </a:r>
                      <a:endParaRPr lang="es-MX" sz="1000">
                        <a:effectLst/>
                      </a:endParaRPr>
                    </a:p>
                    <a:p>
                      <a:pPr algn="r" fontAlgn="b"/>
                      <a:r>
                        <a:rPr lang="es-MX" sz="1000">
                          <a:solidFill>
                            <a:srgbClr val="535353"/>
                          </a:solidFill>
                          <a:effectLst/>
                        </a:rPr>
                        <a:t>4/4.5</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B3C7EA"/>
                    </a:solidFill>
                  </a:tcPr>
                </a:tc>
                <a:tc vMerge="1">
                  <a:txBody>
                    <a:bodyPr/>
                    <a:lstStyle/>
                    <a:p>
                      <a:endParaRPr lang="es-MX"/>
                    </a:p>
                  </a:txBody>
                  <a:tcPr/>
                </a:tc>
              </a:tr>
              <a:tr h="784648">
                <a:tc>
                  <a:txBody>
                    <a:bodyPr/>
                    <a:lstStyle/>
                    <a:p>
                      <a:pPr algn="ctr"/>
                      <a:r>
                        <a:rPr lang="es-MX" sz="1000" b="1" u="none" strike="noStrike">
                          <a:solidFill>
                            <a:srgbClr val="3A3A3A"/>
                          </a:solidFill>
                          <a:effectLst/>
                          <a:hlinkClick r:id="rId36"/>
                        </a:rPr>
                        <a:t>Desarrollo físico y salud</a:t>
                      </a:r>
                      <a:endParaRPr lang="es-MX" sz="1000">
                        <a:effectLst/>
                      </a:endParaRPr>
                    </a:p>
                    <a:p>
                      <a:pPr algn="r" fontAlgn="b"/>
                      <a:r>
                        <a:rPr lang="es-MX" sz="1000">
                          <a:solidFill>
                            <a:srgbClr val="535353"/>
                          </a:solidFill>
                          <a:effectLst/>
                        </a:rPr>
                        <a:t>6/6.75</a:t>
                      </a:r>
                    </a:p>
                  </a:txBody>
                  <a:tcPr marL="5576" marR="5576" marT="8921" marB="8921" anchor="ctr">
                    <a:lnL>
                      <a:noFill/>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B3C7EA"/>
                    </a:solidFill>
                  </a:tcPr>
                </a:tc>
                <a:tc>
                  <a:txBody>
                    <a:bodyPr/>
                    <a:lstStyle/>
                    <a:p>
                      <a:pPr algn="ctr"/>
                      <a:r>
                        <a:rPr lang="es-MX" sz="1000" b="1" u="none" strike="noStrike" dirty="0">
                          <a:solidFill>
                            <a:srgbClr val="FF0000"/>
                          </a:solidFill>
                          <a:effectLst/>
                          <a:hlinkClick r:id="rId37"/>
                        </a:rPr>
                        <a:t>Exploración del medio natural en el preescolar</a:t>
                      </a:r>
                      <a:endParaRPr lang="es-MX" sz="1000" dirty="0">
                        <a:solidFill>
                          <a:srgbClr val="FF0000"/>
                        </a:solidFill>
                        <a:effectLst/>
                      </a:endParaRPr>
                    </a:p>
                    <a:p>
                      <a:pPr algn="r" fontAlgn="b"/>
                      <a:r>
                        <a:rPr lang="es-MX" sz="1000" dirty="0">
                          <a:solidFill>
                            <a:srgbClr val="FF0000"/>
                          </a:solidFill>
                          <a:effectLst/>
                        </a:rPr>
                        <a:t>6/6.75</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B3C7EA"/>
                    </a:solidFill>
                  </a:tcPr>
                </a:tc>
                <a:tc>
                  <a:txBody>
                    <a:bodyPr/>
                    <a:lstStyle/>
                    <a:p>
                      <a:pPr algn="ctr"/>
                      <a:r>
                        <a:rPr lang="es-MX" sz="1000" b="1" u="none" strike="noStrike" dirty="0">
                          <a:solidFill>
                            <a:srgbClr val="3A3A3A"/>
                          </a:solidFill>
                          <a:effectLst/>
                          <a:hlinkClick r:id="rId38"/>
                        </a:rPr>
                        <a:t>Acercamiento a las ciencias naturales en el preescolar</a:t>
                      </a:r>
                      <a:endParaRPr lang="es-MX" sz="1000" dirty="0">
                        <a:effectLst/>
                      </a:endParaRPr>
                    </a:p>
                    <a:p>
                      <a:pPr algn="r" fontAlgn="b"/>
                      <a:r>
                        <a:rPr lang="es-MX" sz="1000" dirty="0">
                          <a:solidFill>
                            <a:srgbClr val="535353"/>
                          </a:solidFill>
                          <a:effectLst/>
                        </a:rPr>
                        <a:t>6/6.75</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B3C7EA"/>
                    </a:solidFill>
                  </a:tcPr>
                </a:tc>
                <a:tc>
                  <a:txBody>
                    <a:bodyPr/>
                    <a:lstStyle/>
                    <a:p>
                      <a:pPr algn="ctr"/>
                      <a:r>
                        <a:rPr lang="es-MX" sz="1000" b="1" u="none" strike="noStrike">
                          <a:solidFill>
                            <a:srgbClr val="3A3A3A"/>
                          </a:solidFill>
                          <a:effectLst/>
                          <a:hlinkClick r:id="rId39"/>
                        </a:rPr>
                        <a:t>Optativo</a:t>
                      </a:r>
                      <a:endParaRPr lang="es-MX" sz="1000">
                        <a:effectLst/>
                      </a:endParaRPr>
                    </a:p>
                    <a:p>
                      <a:pPr algn="r" fontAlgn="b"/>
                      <a:r>
                        <a:rPr lang="es-MX" sz="1000">
                          <a:solidFill>
                            <a:srgbClr val="535353"/>
                          </a:solidFill>
                          <a:effectLst/>
                        </a:rPr>
                        <a:t>4/4.5</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B2A1C7"/>
                    </a:solidFill>
                  </a:tcPr>
                </a:tc>
                <a:tc>
                  <a:txBody>
                    <a:bodyPr/>
                    <a:lstStyle/>
                    <a:p>
                      <a:pPr algn="ctr"/>
                      <a:r>
                        <a:rPr lang="es-MX" sz="1000" b="1" u="none" strike="noStrike">
                          <a:solidFill>
                            <a:srgbClr val="3A3A3A"/>
                          </a:solidFill>
                          <a:effectLst/>
                          <a:hlinkClick r:id="rId40"/>
                        </a:rPr>
                        <a:t>Optativo</a:t>
                      </a:r>
                      <a:endParaRPr lang="es-MX" sz="1000">
                        <a:effectLst/>
                      </a:endParaRPr>
                    </a:p>
                    <a:p>
                      <a:pPr algn="r" fontAlgn="b"/>
                      <a:r>
                        <a:rPr lang="es-MX" sz="1000">
                          <a:solidFill>
                            <a:srgbClr val="535353"/>
                          </a:solidFill>
                          <a:effectLst/>
                        </a:rPr>
                        <a:t>4/4.5</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B2A1C7"/>
                    </a:solidFill>
                  </a:tcPr>
                </a:tc>
                <a:tc>
                  <a:txBody>
                    <a:bodyPr/>
                    <a:lstStyle/>
                    <a:p>
                      <a:pPr algn="ctr"/>
                      <a:r>
                        <a:rPr lang="es-MX" sz="1000" b="1" u="none" strike="noStrike">
                          <a:solidFill>
                            <a:srgbClr val="3A3A3A"/>
                          </a:solidFill>
                          <a:effectLst/>
                          <a:hlinkClick r:id="rId41"/>
                        </a:rPr>
                        <a:t>Optativo</a:t>
                      </a:r>
                      <a:endParaRPr lang="es-MX" sz="1000">
                        <a:effectLst/>
                      </a:endParaRPr>
                    </a:p>
                    <a:p>
                      <a:pPr algn="r" fontAlgn="b"/>
                      <a:r>
                        <a:rPr lang="es-MX" sz="1000">
                          <a:solidFill>
                            <a:srgbClr val="535353"/>
                          </a:solidFill>
                          <a:effectLst/>
                        </a:rPr>
                        <a:t>4/4.5</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B2A1C7"/>
                    </a:solidFill>
                  </a:tcPr>
                </a:tc>
                <a:tc>
                  <a:txBody>
                    <a:bodyPr/>
                    <a:lstStyle/>
                    <a:p>
                      <a:pPr algn="ctr"/>
                      <a:r>
                        <a:rPr lang="es-MX" sz="1000" b="1" u="none" strike="noStrike">
                          <a:solidFill>
                            <a:srgbClr val="3A3A3A"/>
                          </a:solidFill>
                          <a:effectLst/>
                          <a:hlinkClick r:id="rId41"/>
                        </a:rPr>
                        <a:t>Optativo</a:t>
                      </a:r>
                      <a:endParaRPr lang="es-MX" sz="1000">
                        <a:effectLst/>
                      </a:endParaRPr>
                    </a:p>
                    <a:p>
                      <a:pPr algn="r" fontAlgn="b"/>
                      <a:r>
                        <a:rPr lang="es-MX" sz="1000">
                          <a:solidFill>
                            <a:srgbClr val="535353"/>
                          </a:solidFill>
                          <a:effectLst/>
                        </a:rPr>
                        <a:t>4/4.5</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B2A1C7"/>
                    </a:solidFill>
                  </a:tcPr>
                </a:tc>
                <a:tc vMerge="1">
                  <a:txBody>
                    <a:bodyPr/>
                    <a:lstStyle/>
                    <a:p>
                      <a:endParaRPr lang="es-MX"/>
                    </a:p>
                  </a:txBody>
                  <a:tcPr/>
                </a:tc>
              </a:tr>
              <a:tr h="784648">
                <a:tc>
                  <a:txBody>
                    <a:bodyPr/>
                    <a:lstStyle/>
                    <a:p>
                      <a:pPr algn="ctr"/>
                      <a:r>
                        <a:rPr lang="es-MX" sz="1000" b="1" u="none" strike="noStrike">
                          <a:solidFill>
                            <a:srgbClr val="3A3A3A"/>
                          </a:solidFill>
                          <a:effectLst/>
                          <a:hlinkClick r:id="rId42"/>
                        </a:rPr>
                        <a:t>Las TIC en la educación</a:t>
                      </a:r>
                      <a:endParaRPr lang="es-MX" sz="1000">
                        <a:effectLst/>
                      </a:endParaRPr>
                    </a:p>
                    <a:p>
                      <a:pPr algn="r" fontAlgn="b"/>
                      <a:r>
                        <a:rPr lang="es-MX" sz="1000">
                          <a:solidFill>
                            <a:srgbClr val="535353"/>
                          </a:solidFill>
                          <a:effectLst/>
                        </a:rPr>
                        <a:t>4/4.5</a:t>
                      </a:r>
                    </a:p>
                  </a:txBody>
                  <a:tcPr marL="5576" marR="5576" marT="8921" marB="8921" anchor="ctr">
                    <a:lnL>
                      <a:noFill/>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FFBB84"/>
                    </a:solidFill>
                  </a:tcPr>
                </a:tc>
                <a:tc>
                  <a:txBody>
                    <a:bodyPr/>
                    <a:lstStyle/>
                    <a:p>
                      <a:pPr algn="ctr"/>
                      <a:r>
                        <a:rPr lang="es-MX" sz="1000" b="1" u="none" strike="noStrike">
                          <a:solidFill>
                            <a:srgbClr val="3A3A3A"/>
                          </a:solidFill>
                          <a:effectLst/>
                          <a:hlinkClick r:id="rId43"/>
                        </a:rPr>
                        <a:t>La tecnología informática aplicada a los centros escolares</a:t>
                      </a:r>
                      <a:endParaRPr lang="es-MX" sz="1000">
                        <a:effectLst/>
                      </a:endParaRPr>
                    </a:p>
                    <a:p>
                      <a:pPr algn="r" fontAlgn="b"/>
                      <a:r>
                        <a:rPr lang="es-MX" sz="1000">
                          <a:solidFill>
                            <a:srgbClr val="535353"/>
                          </a:solidFill>
                          <a:effectLst/>
                        </a:rPr>
                        <a:t>4/4.5</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FFBB84"/>
                    </a:solidFill>
                  </a:tcPr>
                </a:tc>
                <a:tc>
                  <a:txBody>
                    <a:bodyPr/>
                    <a:lstStyle/>
                    <a:p>
                      <a:pPr algn="ctr"/>
                      <a:r>
                        <a:rPr lang="es-MX" sz="1000" b="1" u="none" strike="noStrike">
                          <a:solidFill>
                            <a:srgbClr val="3A3A3A"/>
                          </a:solidFill>
                          <a:effectLst/>
                          <a:hlinkClick r:id="rId44"/>
                        </a:rPr>
                        <a:t>Inglés A1</a:t>
                      </a:r>
                      <a:endParaRPr lang="es-MX" sz="1000">
                        <a:effectLst/>
                      </a:endParaRPr>
                    </a:p>
                    <a:p>
                      <a:pPr algn="r" fontAlgn="b"/>
                      <a:r>
                        <a:rPr lang="es-MX" sz="1000">
                          <a:solidFill>
                            <a:srgbClr val="535353"/>
                          </a:solidFill>
                          <a:effectLst/>
                        </a:rPr>
                        <a:t>4/4.5</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FFBB84"/>
                    </a:solidFill>
                  </a:tcPr>
                </a:tc>
                <a:tc>
                  <a:txBody>
                    <a:bodyPr/>
                    <a:lstStyle/>
                    <a:p>
                      <a:pPr algn="ctr"/>
                      <a:r>
                        <a:rPr lang="es-MX" sz="1000" b="1" u="none" strike="noStrike">
                          <a:solidFill>
                            <a:srgbClr val="3A3A3A"/>
                          </a:solidFill>
                          <a:effectLst/>
                          <a:hlinkClick r:id="rId45"/>
                        </a:rPr>
                        <a:t>Inglés A2</a:t>
                      </a:r>
                      <a:endParaRPr lang="es-MX" sz="1000">
                        <a:effectLst/>
                      </a:endParaRPr>
                    </a:p>
                    <a:p>
                      <a:pPr algn="r" fontAlgn="b"/>
                      <a:r>
                        <a:rPr lang="es-MX" sz="1000">
                          <a:solidFill>
                            <a:srgbClr val="535353"/>
                          </a:solidFill>
                          <a:effectLst/>
                        </a:rPr>
                        <a:t>4/4.5</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FFBB84"/>
                    </a:solidFill>
                  </a:tcPr>
                </a:tc>
                <a:tc>
                  <a:txBody>
                    <a:bodyPr/>
                    <a:lstStyle/>
                    <a:p>
                      <a:pPr algn="ctr"/>
                      <a:r>
                        <a:rPr lang="es-MX" sz="1000" b="1" u="none" strike="noStrike">
                          <a:solidFill>
                            <a:srgbClr val="3A3A3A"/>
                          </a:solidFill>
                          <a:effectLst/>
                          <a:hlinkClick r:id="rId46"/>
                        </a:rPr>
                        <a:t>Inglés B1-</a:t>
                      </a:r>
                      <a:endParaRPr lang="es-MX" sz="1000">
                        <a:effectLst/>
                      </a:endParaRPr>
                    </a:p>
                    <a:p>
                      <a:pPr algn="r" fontAlgn="b"/>
                      <a:r>
                        <a:rPr lang="es-MX" sz="1000">
                          <a:solidFill>
                            <a:srgbClr val="535353"/>
                          </a:solidFill>
                          <a:effectLst/>
                        </a:rPr>
                        <a:t>4/4.5</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FFBB84"/>
                    </a:solidFill>
                  </a:tcPr>
                </a:tc>
                <a:tc>
                  <a:txBody>
                    <a:bodyPr/>
                    <a:lstStyle/>
                    <a:p>
                      <a:pPr algn="ctr"/>
                      <a:r>
                        <a:rPr lang="es-MX" sz="1000" b="1" u="none" strike="noStrike">
                          <a:solidFill>
                            <a:srgbClr val="3A3A3A"/>
                          </a:solidFill>
                          <a:effectLst/>
                          <a:hlinkClick r:id="rId47"/>
                        </a:rPr>
                        <a:t>Inglés B1</a:t>
                      </a:r>
                      <a:endParaRPr lang="es-MX" sz="1000">
                        <a:effectLst/>
                      </a:endParaRPr>
                    </a:p>
                    <a:p>
                      <a:pPr algn="r" fontAlgn="b"/>
                      <a:r>
                        <a:rPr lang="es-MX" sz="1000">
                          <a:solidFill>
                            <a:srgbClr val="535353"/>
                          </a:solidFill>
                          <a:effectLst/>
                        </a:rPr>
                        <a:t>4/4.5</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FFBB84"/>
                    </a:solidFill>
                  </a:tcPr>
                </a:tc>
                <a:tc>
                  <a:txBody>
                    <a:bodyPr/>
                    <a:lstStyle/>
                    <a:p>
                      <a:pPr algn="ctr"/>
                      <a:r>
                        <a:rPr lang="es-MX" sz="1000" b="1" u="none" strike="noStrike">
                          <a:solidFill>
                            <a:srgbClr val="3A3A3A"/>
                          </a:solidFill>
                          <a:effectLst/>
                          <a:hlinkClick r:id="rId48"/>
                        </a:rPr>
                        <a:t>Inglés B2-</a:t>
                      </a:r>
                      <a:endParaRPr lang="es-MX" sz="1000">
                        <a:effectLst/>
                      </a:endParaRPr>
                    </a:p>
                    <a:p>
                      <a:pPr algn="r" fontAlgn="b"/>
                      <a:r>
                        <a:rPr lang="es-MX" sz="1000">
                          <a:solidFill>
                            <a:srgbClr val="535353"/>
                          </a:solidFill>
                          <a:effectLst/>
                        </a:rPr>
                        <a:t>4/4.5</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FFBB84"/>
                    </a:solidFill>
                  </a:tcPr>
                </a:tc>
                <a:tc vMerge="1">
                  <a:txBody>
                    <a:bodyPr/>
                    <a:lstStyle/>
                    <a:p>
                      <a:endParaRPr lang="es-MX"/>
                    </a:p>
                  </a:txBody>
                  <a:tcPr/>
                </a:tc>
              </a:tr>
              <a:tr h="645682">
                <a:tc>
                  <a:txBody>
                    <a:bodyPr/>
                    <a:lstStyle/>
                    <a:p>
                      <a:pPr algn="ctr"/>
                      <a:r>
                        <a:rPr lang="es-MX" sz="1000" b="1" u="none" strike="noStrike">
                          <a:solidFill>
                            <a:srgbClr val="3A3A3A"/>
                          </a:solidFill>
                          <a:effectLst/>
                          <a:hlinkClick r:id="rId49"/>
                        </a:rPr>
                        <a:t>Observación y análisis de la práctica educativa</a:t>
                      </a:r>
                      <a:endParaRPr lang="es-MX" sz="1000">
                        <a:effectLst/>
                      </a:endParaRPr>
                    </a:p>
                    <a:p>
                      <a:pPr algn="r" fontAlgn="b"/>
                      <a:r>
                        <a:rPr lang="es-MX" sz="1000">
                          <a:solidFill>
                            <a:srgbClr val="535353"/>
                          </a:solidFill>
                          <a:effectLst/>
                        </a:rPr>
                        <a:t>6/6.75</a:t>
                      </a:r>
                    </a:p>
                  </a:txBody>
                  <a:tcPr marL="5576" marR="5576" marT="8921" marB="8921" anchor="ctr">
                    <a:lnL>
                      <a:noFill/>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93C47D"/>
                    </a:solidFill>
                  </a:tcPr>
                </a:tc>
                <a:tc>
                  <a:txBody>
                    <a:bodyPr/>
                    <a:lstStyle/>
                    <a:p>
                      <a:pPr algn="ctr"/>
                      <a:r>
                        <a:rPr lang="es-MX" sz="1000" b="1" u="none" strike="noStrike">
                          <a:solidFill>
                            <a:srgbClr val="3A3A3A"/>
                          </a:solidFill>
                          <a:effectLst/>
                          <a:hlinkClick r:id="rId50"/>
                        </a:rPr>
                        <a:t>Observación y análisis de la práctica escolar</a:t>
                      </a:r>
                      <a:endParaRPr lang="es-MX" sz="1000">
                        <a:effectLst/>
                      </a:endParaRPr>
                    </a:p>
                    <a:p>
                      <a:pPr algn="r" fontAlgn="b"/>
                      <a:r>
                        <a:rPr lang="es-MX" sz="1000">
                          <a:solidFill>
                            <a:srgbClr val="535353"/>
                          </a:solidFill>
                          <a:effectLst/>
                        </a:rPr>
                        <a:t>6/6.75</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93C47D"/>
                    </a:solidFill>
                  </a:tcPr>
                </a:tc>
                <a:tc>
                  <a:txBody>
                    <a:bodyPr/>
                    <a:lstStyle/>
                    <a:p>
                      <a:pPr algn="ctr"/>
                      <a:r>
                        <a:rPr lang="es-MX" sz="1000" b="1" u="none" strike="noStrike">
                          <a:solidFill>
                            <a:srgbClr val="3A3A3A"/>
                          </a:solidFill>
                          <a:effectLst/>
                          <a:hlinkClick r:id="rId51"/>
                        </a:rPr>
                        <a:t>Iniciación al trabajo docente</a:t>
                      </a:r>
                      <a:endParaRPr lang="es-MX" sz="1000">
                        <a:effectLst/>
                      </a:endParaRPr>
                    </a:p>
                    <a:p>
                      <a:pPr algn="r" fontAlgn="b"/>
                      <a:r>
                        <a:rPr lang="es-MX" sz="1000">
                          <a:solidFill>
                            <a:srgbClr val="535353"/>
                          </a:solidFill>
                          <a:effectLst/>
                        </a:rPr>
                        <a:t>6/6.75</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93C47D"/>
                    </a:solidFill>
                  </a:tcPr>
                </a:tc>
                <a:tc>
                  <a:txBody>
                    <a:bodyPr/>
                    <a:lstStyle/>
                    <a:p>
                      <a:pPr algn="ctr"/>
                      <a:r>
                        <a:rPr lang="es-MX" sz="1000" b="1" u="none" strike="noStrike">
                          <a:solidFill>
                            <a:srgbClr val="3A3A3A"/>
                          </a:solidFill>
                          <a:effectLst/>
                          <a:hlinkClick r:id="rId52"/>
                        </a:rPr>
                        <a:t>Estrategias de trabajo docente</a:t>
                      </a:r>
                      <a:endParaRPr lang="es-MX" sz="1000">
                        <a:effectLst/>
                      </a:endParaRPr>
                    </a:p>
                    <a:p>
                      <a:pPr algn="r" fontAlgn="b"/>
                      <a:r>
                        <a:rPr lang="es-MX" sz="1000">
                          <a:solidFill>
                            <a:srgbClr val="535353"/>
                          </a:solidFill>
                          <a:effectLst/>
                        </a:rPr>
                        <a:t>6/6.75</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93C47D"/>
                    </a:solidFill>
                  </a:tcPr>
                </a:tc>
                <a:tc>
                  <a:txBody>
                    <a:bodyPr/>
                    <a:lstStyle/>
                    <a:p>
                      <a:pPr algn="ctr"/>
                      <a:r>
                        <a:rPr lang="es-MX" sz="1000" b="1" u="none" strike="noStrike">
                          <a:solidFill>
                            <a:srgbClr val="3A3A3A"/>
                          </a:solidFill>
                          <a:effectLst/>
                          <a:hlinkClick r:id="rId53"/>
                        </a:rPr>
                        <a:t>Trabajo docente e innovación</a:t>
                      </a:r>
                      <a:endParaRPr lang="es-MX" sz="1000">
                        <a:effectLst/>
                      </a:endParaRPr>
                    </a:p>
                    <a:p>
                      <a:pPr algn="r" fontAlgn="b"/>
                      <a:r>
                        <a:rPr lang="es-MX" sz="1000">
                          <a:solidFill>
                            <a:srgbClr val="535353"/>
                          </a:solidFill>
                          <a:effectLst/>
                        </a:rPr>
                        <a:t>6/6.75</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93C47D"/>
                    </a:solidFill>
                  </a:tcPr>
                </a:tc>
                <a:tc>
                  <a:txBody>
                    <a:bodyPr/>
                    <a:lstStyle/>
                    <a:p>
                      <a:pPr algn="ctr"/>
                      <a:r>
                        <a:rPr lang="es-MX" sz="1000" b="1" u="none" strike="noStrike">
                          <a:solidFill>
                            <a:srgbClr val="3A3A3A"/>
                          </a:solidFill>
                          <a:effectLst/>
                          <a:hlinkClick r:id="rId54"/>
                        </a:rPr>
                        <a:t>Proyectos de intervención socioeducativa</a:t>
                      </a:r>
                      <a:endParaRPr lang="es-MX" sz="1000">
                        <a:effectLst/>
                      </a:endParaRPr>
                    </a:p>
                    <a:p>
                      <a:pPr algn="r" fontAlgn="b"/>
                      <a:r>
                        <a:rPr lang="es-MX" sz="1000">
                          <a:solidFill>
                            <a:srgbClr val="535353"/>
                          </a:solidFill>
                          <a:effectLst/>
                        </a:rPr>
                        <a:t>6/6.75</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93C47D"/>
                    </a:solidFill>
                  </a:tcPr>
                </a:tc>
                <a:tc>
                  <a:txBody>
                    <a:bodyPr/>
                    <a:lstStyle/>
                    <a:p>
                      <a:pPr algn="ctr"/>
                      <a:r>
                        <a:rPr lang="es-MX" sz="1000" b="1" u="none" strike="noStrike" dirty="0">
                          <a:solidFill>
                            <a:srgbClr val="3A3A3A"/>
                          </a:solidFill>
                          <a:effectLst/>
                          <a:hlinkClick r:id="rId18"/>
                        </a:rPr>
                        <a:t>Práctica profesional</a:t>
                      </a:r>
                      <a:endParaRPr lang="es-MX" sz="1000" dirty="0">
                        <a:effectLst/>
                      </a:endParaRPr>
                    </a:p>
                    <a:p>
                      <a:pPr algn="r" fontAlgn="b"/>
                      <a:r>
                        <a:rPr lang="es-MX" sz="1000" dirty="0">
                          <a:solidFill>
                            <a:srgbClr val="535353"/>
                          </a:solidFill>
                          <a:effectLst/>
                        </a:rPr>
                        <a:t>6/6.75</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93C47D"/>
                    </a:solidFill>
                  </a:tcPr>
                </a:tc>
                <a:tc vMerge="1">
                  <a:txBody>
                    <a:bodyPr/>
                    <a:lstStyle/>
                    <a:p>
                      <a:endParaRPr lang="es-MX"/>
                    </a:p>
                  </a:txBody>
                  <a:tcPr/>
                </a:tc>
              </a:tr>
              <a:tr h="169473">
                <a:tc>
                  <a:txBody>
                    <a:bodyPr/>
                    <a:lstStyle/>
                    <a:p>
                      <a:r>
                        <a:rPr lang="es-MX" sz="1000">
                          <a:effectLst/>
                        </a:rPr>
                        <a:t>38 hrs.</a:t>
                      </a:r>
                    </a:p>
                  </a:txBody>
                  <a:tcPr marL="5576" marR="5576" marT="8921" marB="8921" anchor="ctr">
                    <a:lnL>
                      <a:noFill/>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FFFFFF"/>
                    </a:solidFill>
                  </a:tcPr>
                </a:tc>
                <a:tc>
                  <a:txBody>
                    <a:bodyPr/>
                    <a:lstStyle/>
                    <a:p>
                      <a:r>
                        <a:rPr lang="es-MX" sz="1000">
                          <a:effectLst/>
                        </a:rPr>
                        <a:t>36 hrs.</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FFFFFF"/>
                    </a:solidFill>
                  </a:tcPr>
                </a:tc>
                <a:tc>
                  <a:txBody>
                    <a:bodyPr/>
                    <a:lstStyle/>
                    <a:p>
                      <a:r>
                        <a:rPr lang="es-MX" sz="1000">
                          <a:effectLst/>
                        </a:rPr>
                        <a:t>36 hrs.</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FFFFFF"/>
                    </a:solidFill>
                  </a:tcPr>
                </a:tc>
                <a:tc>
                  <a:txBody>
                    <a:bodyPr/>
                    <a:lstStyle/>
                    <a:p>
                      <a:r>
                        <a:rPr lang="es-MX" sz="1000">
                          <a:effectLst/>
                        </a:rPr>
                        <a:t>36 hrs.</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FFFFFF"/>
                    </a:solidFill>
                  </a:tcPr>
                </a:tc>
                <a:tc>
                  <a:txBody>
                    <a:bodyPr/>
                    <a:lstStyle/>
                    <a:p>
                      <a:r>
                        <a:rPr lang="es-MX" sz="1000">
                          <a:effectLst/>
                        </a:rPr>
                        <a:t>36 hrs.</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FFFFFF"/>
                    </a:solidFill>
                  </a:tcPr>
                </a:tc>
                <a:tc>
                  <a:txBody>
                    <a:bodyPr/>
                    <a:lstStyle/>
                    <a:p>
                      <a:r>
                        <a:rPr lang="es-MX" sz="1000" dirty="0">
                          <a:effectLst/>
                        </a:rPr>
                        <a:t>30 </a:t>
                      </a:r>
                      <a:r>
                        <a:rPr lang="es-MX" sz="1000" dirty="0" err="1">
                          <a:effectLst/>
                        </a:rPr>
                        <a:t>hrs</a:t>
                      </a:r>
                      <a:r>
                        <a:rPr lang="es-MX" sz="1000" dirty="0">
                          <a:effectLst/>
                        </a:rPr>
                        <a:t>.</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FFFFFF"/>
                    </a:solidFill>
                  </a:tcPr>
                </a:tc>
                <a:tc>
                  <a:txBody>
                    <a:bodyPr/>
                    <a:lstStyle/>
                    <a:p>
                      <a:r>
                        <a:rPr lang="es-MX" sz="1000" dirty="0">
                          <a:effectLst/>
                        </a:rPr>
                        <a:t>30 </a:t>
                      </a:r>
                      <a:r>
                        <a:rPr lang="es-MX" sz="1000" dirty="0" err="1">
                          <a:effectLst/>
                        </a:rPr>
                        <a:t>hrs</a:t>
                      </a:r>
                      <a:r>
                        <a:rPr lang="es-MX" sz="1000" dirty="0">
                          <a:effectLst/>
                        </a:rPr>
                        <a:t>.</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FFFFFF"/>
                    </a:solidFill>
                  </a:tcPr>
                </a:tc>
                <a:tc>
                  <a:txBody>
                    <a:bodyPr/>
                    <a:lstStyle/>
                    <a:p>
                      <a:r>
                        <a:rPr lang="es-MX" sz="1000" dirty="0">
                          <a:effectLst/>
                        </a:rPr>
                        <a:t>24 </a:t>
                      </a:r>
                      <a:r>
                        <a:rPr lang="es-MX" sz="1000" dirty="0" err="1">
                          <a:effectLst/>
                        </a:rPr>
                        <a:t>hrs</a:t>
                      </a:r>
                      <a:r>
                        <a:rPr lang="es-MX" sz="1000" dirty="0">
                          <a:effectLst/>
                        </a:rPr>
                        <a:t>.</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FFFFFF"/>
                    </a:solidFill>
                  </a:tcPr>
                </a:tc>
              </a:tr>
              <a:tr h="228785">
                <a:tc gridSpan="6">
                  <a:txBody>
                    <a:bodyPr/>
                    <a:lstStyle/>
                    <a:p>
                      <a:endParaRPr lang="es-MX" sz="1000">
                        <a:effectLst/>
                      </a:endParaRPr>
                    </a:p>
                  </a:txBody>
                  <a:tcPr marL="5576" marR="5576" marT="8921" marB="8921" anchor="ctr">
                    <a:lnL>
                      <a:noFill/>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r>
                        <a:rPr lang="es-MX" sz="1000" dirty="0">
                          <a:effectLst/>
                        </a:rPr>
                        <a:t>266 horas</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FFFFFF"/>
                    </a:solidFill>
                  </a:tcPr>
                </a:tc>
                <a:tc>
                  <a:txBody>
                    <a:bodyPr/>
                    <a:lstStyle/>
                    <a:p>
                      <a:r>
                        <a:rPr lang="es-MX" sz="1000" dirty="0">
                          <a:effectLst/>
                        </a:rPr>
                        <a:t>282 créditos</a:t>
                      </a:r>
                    </a:p>
                  </a:txBody>
                  <a:tcPr marL="5576" marR="5576" marT="8921" marB="8921" anchor="ctr">
                    <a:lnL w="9525" cap="flat" cmpd="sng" algn="ctr">
                      <a:solidFill>
                        <a:srgbClr val="F3F3F3"/>
                      </a:solidFill>
                      <a:prstDash val="solid"/>
                      <a:round/>
                      <a:headEnd type="none" w="med" len="med"/>
                      <a:tailEnd type="none" w="med" len="med"/>
                    </a:lnL>
                    <a:lnR w="9525" cap="flat" cmpd="sng" algn="ctr">
                      <a:solidFill>
                        <a:srgbClr val="F3F3F3"/>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F3F3F3"/>
                      </a:solidFill>
                      <a:prstDash val="solid"/>
                      <a:round/>
                      <a:headEnd type="none" w="med" len="med"/>
                      <a:tailEnd type="none" w="med" len="med"/>
                    </a:lnB>
                    <a:solidFill>
                      <a:srgbClr val="FFFFFF"/>
                    </a:solidFill>
                  </a:tcPr>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2614409907"/>
              </p:ext>
            </p:extLst>
          </p:nvPr>
        </p:nvGraphicFramePr>
        <p:xfrm>
          <a:off x="8760297" y="4365104"/>
          <a:ext cx="2014065" cy="2125980"/>
        </p:xfrm>
        <a:graphic>
          <a:graphicData uri="http://schemas.openxmlformats.org/drawingml/2006/table">
            <a:tbl>
              <a:tblPr/>
              <a:tblGrid>
                <a:gridCol w="208280"/>
                <a:gridCol w="1805785"/>
              </a:tblGrid>
              <a:tr h="172130">
                <a:tc>
                  <a:txBody>
                    <a:bodyPr/>
                    <a:lstStyle/>
                    <a:p>
                      <a:r>
                        <a:rPr lang="es-MX" sz="1050" dirty="0">
                          <a:effectLst/>
                        </a:rPr>
                        <a:t> </a:t>
                      </a:r>
                    </a:p>
                  </a:txBody>
                  <a:tcPr anchor="ctr">
                    <a:lnL w="9525" cap="flat" cmpd="sng" algn="ctr">
                      <a:solidFill>
                        <a:srgbClr val="A3A3A3"/>
                      </a:solidFill>
                      <a:prstDash val="solid"/>
                      <a:round/>
                      <a:headEnd type="none" w="med" len="med"/>
                      <a:tailEnd type="none" w="med" len="med"/>
                    </a:lnL>
                    <a:lnR w="9525" cap="flat" cmpd="sng" algn="ctr">
                      <a:solidFill>
                        <a:srgbClr val="A3A3A3"/>
                      </a:solidFill>
                      <a:prstDash val="solid"/>
                      <a:round/>
                      <a:headEnd type="none" w="med" len="med"/>
                      <a:tailEnd type="none" w="med" len="med"/>
                    </a:lnR>
                    <a:lnT w="9525" cap="flat" cmpd="sng" algn="ctr">
                      <a:solidFill>
                        <a:srgbClr val="A3A3A3"/>
                      </a:solidFill>
                      <a:prstDash val="solid"/>
                      <a:round/>
                      <a:headEnd type="none" w="med" len="med"/>
                      <a:tailEnd type="none" w="med" len="med"/>
                    </a:lnT>
                    <a:lnB w="9525" cap="flat" cmpd="sng" algn="ctr">
                      <a:solidFill>
                        <a:srgbClr val="A3A3A3"/>
                      </a:solidFill>
                      <a:prstDash val="solid"/>
                      <a:round/>
                      <a:headEnd type="none" w="med" len="med"/>
                      <a:tailEnd type="none" w="med" len="med"/>
                    </a:lnB>
                    <a:solidFill>
                      <a:srgbClr val="FFE599"/>
                    </a:solidFill>
                  </a:tcPr>
                </a:tc>
                <a:tc>
                  <a:txBody>
                    <a:bodyPr/>
                    <a:lstStyle/>
                    <a:p>
                      <a:pPr algn="l"/>
                      <a:r>
                        <a:rPr lang="es-MX" sz="1050" b="1">
                          <a:effectLst/>
                        </a:rPr>
                        <a:t>Psicopedagógico</a:t>
                      </a:r>
                    </a:p>
                  </a:txBody>
                  <a:tcPr anchor="ctr">
                    <a:lnL w="9525" cap="flat" cmpd="sng" algn="ctr">
                      <a:solidFill>
                        <a:srgbClr val="A3A3A3"/>
                      </a:solidFill>
                      <a:prstDash val="solid"/>
                      <a:round/>
                      <a:headEnd type="none" w="med" len="med"/>
                      <a:tailEnd type="none" w="med" len="med"/>
                    </a:lnL>
                    <a:lnR>
                      <a:noFill/>
                    </a:lnR>
                    <a:lnT>
                      <a:noFill/>
                    </a:lnT>
                    <a:lnB>
                      <a:noFill/>
                    </a:lnB>
                  </a:tcPr>
                </a:tc>
              </a:tr>
              <a:tr h="301228">
                <a:tc>
                  <a:txBody>
                    <a:bodyPr/>
                    <a:lstStyle/>
                    <a:p>
                      <a:r>
                        <a:rPr lang="es-MX" sz="1200">
                          <a:effectLst/>
                        </a:rPr>
                        <a:t> </a:t>
                      </a:r>
                    </a:p>
                  </a:txBody>
                  <a:tcPr anchor="ctr">
                    <a:lnL w="9525" cap="flat" cmpd="sng" algn="ctr">
                      <a:solidFill>
                        <a:srgbClr val="A3A3A3"/>
                      </a:solidFill>
                      <a:prstDash val="solid"/>
                      <a:round/>
                      <a:headEnd type="none" w="med" len="med"/>
                      <a:tailEnd type="none" w="med" len="med"/>
                    </a:lnL>
                    <a:lnR w="9525" cap="flat" cmpd="sng" algn="ctr">
                      <a:solidFill>
                        <a:srgbClr val="A3A3A3"/>
                      </a:solidFill>
                      <a:prstDash val="solid"/>
                      <a:round/>
                      <a:headEnd type="none" w="med" len="med"/>
                      <a:tailEnd type="none" w="med" len="med"/>
                    </a:lnR>
                    <a:lnT w="9525" cap="flat" cmpd="sng" algn="ctr">
                      <a:solidFill>
                        <a:srgbClr val="A3A3A3"/>
                      </a:solidFill>
                      <a:prstDash val="solid"/>
                      <a:round/>
                      <a:headEnd type="none" w="med" len="med"/>
                      <a:tailEnd type="none" w="med" len="med"/>
                    </a:lnT>
                    <a:lnB w="9525" cap="flat" cmpd="sng" algn="ctr">
                      <a:solidFill>
                        <a:srgbClr val="A3A3A3"/>
                      </a:solidFill>
                      <a:prstDash val="solid"/>
                      <a:round/>
                      <a:headEnd type="none" w="med" len="med"/>
                      <a:tailEnd type="none" w="med" len="med"/>
                    </a:lnB>
                    <a:solidFill>
                      <a:srgbClr val="B3C7EA"/>
                    </a:solidFill>
                  </a:tcPr>
                </a:tc>
                <a:tc>
                  <a:txBody>
                    <a:bodyPr/>
                    <a:lstStyle/>
                    <a:p>
                      <a:pPr algn="l"/>
                      <a:r>
                        <a:rPr lang="es-MX" sz="1200" b="1" dirty="0">
                          <a:solidFill>
                            <a:srgbClr val="FF0000"/>
                          </a:solidFill>
                          <a:effectLst/>
                        </a:rPr>
                        <a:t>Preparación para la Enseñanza y el Aprendizaje</a:t>
                      </a:r>
                    </a:p>
                  </a:txBody>
                  <a:tcPr anchor="ctr">
                    <a:lnL w="9525" cap="flat" cmpd="sng" algn="ctr">
                      <a:solidFill>
                        <a:srgbClr val="A3A3A3"/>
                      </a:solidFill>
                      <a:prstDash val="solid"/>
                      <a:round/>
                      <a:headEnd type="none" w="med" len="med"/>
                      <a:tailEnd type="none" w="med" len="med"/>
                    </a:lnL>
                    <a:lnR>
                      <a:noFill/>
                    </a:lnR>
                    <a:lnT>
                      <a:noFill/>
                    </a:lnT>
                    <a:lnB>
                      <a:noFill/>
                    </a:lnB>
                  </a:tcPr>
                </a:tc>
              </a:tr>
              <a:tr h="301228">
                <a:tc>
                  <a:txBody>
                    <a:bodyPr/>
                    <a:lstStyle/>
                    <a:p>
                      <a:r>
                        <a:rPr lang="es-MX" sz="1050">
                          <a:effectLst/>
                        </a:rPr>
                        <a:t> </a:t>
                      </a:r>
                    </a:p>
                  </a:txBody>
                  <a:tcPr anchor="ctr">
                    <a:lnL w="9525" cap="flat" cmpd="sng" algn="ctr">
                      <a:solidFill>
                        <a:srgbClr val="A3A3A3"/>
                      </a:solidFill>
                      <a:prstDash val="solid"/>
                      <a:round/>
                      <a:headEnd type="none" w="med" len="med"/>
                      <a:tailEnd type="none" w="med" len="med"/>
                    </a:lnL>
                    <a:lnR w="9525" cap="flat" cmpd="sng" algn="ctr">
                      <a:solidFill>
                        <a:srgbClr val="A3A3A3"/>
                      </a:solidFill>
                      <a:prstDash val="solid"/>
                      <a:round/>
                      <a:headEnd type="none" w="med" len="med"/>
                      <a:tailEnd type="none" w="med" len="med"/>
                    </a:lnR>
                    <a:lnT w="9525" cap="flat" cmpd="sng" algn="ctr">
                      <a:solidFill>
                        <a:srgbClr val="A3A3A3"/>
                      </a:solidFill>
                      <a:prstDash val="solid"/>
                      <a:round/>
                      <a:headEnd type="none" w="med" len="med"/>
                      <a:tailEnd type="none" w="med" len="med"/>
                    </a:lnT>
                    <a:lnB w="9525" cap="flat" cmpd="sng" algn="ctr">
                      <a:solidFill>
                        <a:srgbClr val="A3A3A3"/>
                      </a:solidFill>
                      <a:prstDash val="solid"/>
                      <a:round/>
                      <a:headEnd type="none" w="med" len="med"/>
                      <a:tailEnd type="none" w="med" len="med"/>
                    </a:lnB>
                    <a:solidFill>
                      <a:srgbClr val="FFBB84"/>
                    </a:solidFill>
                  </a:tcPr>
                </a:tc>
                <a:tc>
                  <a:txBody>
                    <a:bodyPr/>
                    <a:lstStyle/>
                    <a:p>
                      <a:pPr algn="l"/>
                      <a:r>
                        <a:rPr lang="es-MX" sz="1050" b="1">
                          <a:effectLst/>
                        </a:rPr>
                        <a:t>Lengua Adicional y Tecnologías de la Información y la Comunicación</a:t>
                      </a:r>
                    </a:p>
                  </a:txBody>
                  <a:tcPr anchor="ctr">
                    <a:lnL w="9525" cap="flat" cmpd="sng" algn="ctr">
                      <a:solidFill>
                        <a:srgbClr val="A3A3A3"/>
                      </a:solidFill>
                      <a:prstDash val="solid"/>
                      <a:round/>
                      <a:headEnd type="none" w="med" len="med"/>
                      <a:tailEnd type="none" w="med" len="med"/>
                    </a:lnL>
                    <a:lnR>
                      <a:noFill/>
                    </a:lnR>
                    <a:lnT>
                      <a:noFill/>
                    </a:lnT>
                    <a:lnB>
                      <a:noFill/>
                    </a:lnB>
                  </a:tcPr>
                </a:tc>
              </a:tr>
              <a:tr h="172130">
                <a:tc>
                  <a:txBody>
                    <a:bodyPr/>
                    <a:lstStyle/>
                    <a:p>
                      <a:r>
                        <a:rPr lang="es-MX" sz="1050">
                          <a:effectLst/>
                        </a:rPr>
                        <a:t> </a:t>
                      </a:r>
                    </a:p>
                  </a:txBody>
                  <a:tcPr anchor="ctr">
                    <a:lnL w="9525" cap="flat" cmpd="sng" algn="ctr">
                      <a:solidFill>
                        <a:srgbClr val="A3A3A3"/>
                      </a:solidFill>
                      <a:prstDash val="solid"/>
                      <a:round/>
                      <a:headEnd type="none" w="med" len="med"/>
                      <a:tailEnd type="none" w="med" len="med"/>
                    </a:lnL>
                    <a:lnR w="9525" cap="flat" cmpd="sng" algn="ctr">
                      <a:solidFill>
                        <a:srgbClr val="A3A3A3"/>
                      </a:solidFill>
                      <a:prstDash val="solid"/>
                      <a:round/>
                      <a:headEnd type="none" w="med" len="med"/>
                      <a:tailEnd type="none" w="med" len="med"/>
                    </a:lnR>
                    <a:lnT w="9525" cap="flat" cmpd="sng" algn="ctr">
                      <a:solidFill>
                        <a:srgbClr val="A3A3A3"/>
                      </a:solidFill>
                      <a:prstDash val="solid"/>
                      <a:round/>
                      <a:headEnd type="none" w="med" len="med"/>
                      <a:tailEnd type="none" w="med" len="med"/>
                    </a:lnT>
                    <a:lnB w="9525" cap="flat" cmpd="sng" algn="ctr">
                      <a:solidFill>
                        <a:srgbClr val="A3A3A3"/>
                      </a:solidFill>
                      <a:prstDash val="solid"/>
                      <a:round/>
                      <a:headEnd type="none" w="med" len="med"/>
                      <a:tailEnd type="none" w="med" len="med"/>
                    </a:lnB>
                    <a:solidFill>
                      <a:srgbClr val="93C47D"/>
                    </a:solidFill>
                  </a:tcPr>
                </a:tc>
                <a:tc>
                  <a:txBody>
                    <a:bodyPr/>
                    <a:lstStyle/>
                    <a:p>
                      <a:pPr algn="l"/>
                      <a:r>
                        <a:rPr lang="es-MX" sz="1050" b="1">
                          <a:effectLst/>
                        </a:rPr>
                        <a:t>Práctica Profesional</a:t>
                      </a:r>
                    </a:p>
                  </a:txBody>
                  <a:tcPr anchor="ctr">
                    <a:lnL w="9525" cap="flat" cmpd="sng" algn="ctr">
                      <a:solidFill>
                        <a:srgbClr val="A3A3A3"/>
                      </a:solidFill>
                      <a:prstDash val="solid"/>
                      <a:round/>
                      <a:headEnd type="none" w="med" len="med"/>
                      <a:tailEnd type="none" w="med" len="med"/>
                    </a:lnL>
                    <a:lnR>
                      <a:noFill/>
                    </a:lnR>
                    <a:lnT>
                      <a:noFill/>
                    </a:lnT>
                    <a:lnB>
                      <a:noFill/>
                    </a:lnB>
                  </a:tcPr>
                </a:tc>
              </a:tr>
              <a:tr h="172130">
                <a:tc>
                  <a:txBody>
                    <a:bodyPr/>
                    <a:lstStyle/>
                    <a:p>
                      <a:r>
                        <a:rPr lang="es-MX" sz="1050">
                          <a:effectLst/>
                        </a:rPr>
                        <a:t> </a:t>
                      </a:r>
                    </a:p>
                  </a:txBody>
                  <a:tcPr anchor="ctr">
                    <a:lnL w="9525" cap="flat" cmpd="sng" algn="ctr">
                      <a:solidFill>
                        <a:srgbClr val="A3A3A3"/>
                      </a:solidFill>
                      <a:prstDash val="solid"/>
                      <a:round/>
                      <a:headEnd type="none" w="med" len="med"/>
                      <a:tailEnd type="none" w="med" len="med"/>
                    </a:lnL>
                    <a:lnR w="9525" cap="flat" cmpd="sng" algn="ctr">
                      <a:solidFill>
                        <a:srgbClr val="A3A3A3"/>
                      </a:solidFill>
                      <a:prstDash val="solid"/>
                      <a:round/>
                      <a:headEnd type="none" w="med" len="med"/>
                      <a:tailEnd type="none" w="med" len="med"/>
                    </a:lnR>
                    <a:lnT w="9525" cap="flat" cmpd="sng" algn="ctr">
                      <a:solidFill>
                        <a:srgbClr val="A3A3A3"/>
                      </a:solidFill>
                      <a:prstDash val="solid"/>
                      <a:round/>
                      <a:headEnd type="none" w="med" len="med"/>
                      <a:tailEnd type="none" w="med" len="med"/>
                    </a:lnT>
                    <a:lnB w="9525" cap="flat" cmpd="sng" algn="ctr">
                      <a:solidFill>
                        <a:srgbClr val="A3A3A3"/>
                      </a:solidFill>
                      <a:prstDash val="solid"/>
                      <a:round/>
                      <a:headEnd type="none" w="med" len="med"/>
                      <a:tailEnd type="none" w="med" len="med"/>
                    </a:lnB>
                    <a:solidFill>
                      <a:srgbClr val="B2A1C7"/>
                    </a:solidFill>
                  </a:tcPr>
                </a:tc>
                <a:tc>
                  <a:txBody>
                    <a:bodyPr/>
                    <a:lstStyle/>
                    <a:p>
                      <a:pPr algn="l"/>
                      <a:r>
                        <a:rPr lang="es-MX" sz="1050" b="1" dirty="0">
                          <a:effectLst/>
                        </a:rPr>
                        <a:t>Optativos</a:t>
                      </a:r>
                    </a:p>
                  </a:txBody>
                  <a:tcPr anchor="ctr">
                    <a:lnL w="9525" cap="flat" cmpd="sng" algn="ctr">
                      <a:solidFill>
                        <a:srgbClr val="A3A3A3"/>
                      </a:solidFill>
                      <a:prstDash val="solid"/>
                      <a:round/>
                      <a:headEnd type="none" w="med" len="med"/>
                      <a:tailEnd type="none" w="med" len="med"/>
                    </a:lnL>
                    <a:lnR>
                      <a:noFill/>
                    </a:lnR>
                    <a:lnT>
                      <a:noFill/>
                    </a:lnT>
                    <a:lnB>
                      <a:noFill/>
                    </a:lnB>
                  </a:tcPr>
                </a:tc>
              </a:tr>
            </a:tbl>
          </a:graphicData>
        </a:graphic>
      </p:graphicFrame>
      <p:sp>
        <p:nvSpPr>
          <p:cNvPr id="8" name="Rectangle 2"/>
          <p:cNvSpPr>
            <a:spLocks noChangeArrowheads="1"/>
          </p:cNvSpPr>
          <p:nvPr/>
        </p:nvSpPr>
        <p:spPr bwMode="auto">
          <a:xfrm>
            <a:off x="4217989" y="2048828"/>
            <a:ext cx="65" cy="12522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71415" rIns="0" bIns="7141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s-MX" dirty="0">
                <a:solidFill>
                  <a:prstClr val="black"/>
                </a:solidFill>
              </a:rPr>
              <a:t/>
            </a:r>
            <a:br>
              <a:rPr lang="es-MX" dirty="0">
                <a:solidFill>
                  <a:prstClr val="black"/>
                </a:solidFill>
              </a:rPr>
            </a:br>
            <a:r>
              <a:rPr lang="es-MX" dirty="0">
                <a:solidFill>
                  <a:prstClr val="black"/>
                </a:solidFill>
              </a:rPr>
              <a:t/>
            </a:r>
            <a:br>
              <a:rPr lang="es-MX" dirty="0">
                <a:solidFill>
                  <a:prstClr val="black"/>
                </a:solidFill>
              </a:rPr>
            </a:br>
            <a:r>
              <a:rPr lang="es-MX" dirty="0">
                <a:solidFill>
                  <a:prstClr val="black"/>
                </a:solidFill>
              </a:rPr>
              <a:t/>
            </a:r>
            <a:br>
              <a:rPr lang="es-MX" dirty="0">
                <a:solidFill>
                  <a:prstClr val="black"/>
                </a:solidFill>
              </a:rPr>
            </a:br>
            <a:endParaRPr lang="es-MX" dirty="0">
              <a:solidFill>
                <a:prstClr val="black"/>
              </a:solidFill>
            </a:endParaRPr>
          </a:p>
        </p:txBody>
      </p:sp>
      <p:sp>
        <p:nvSpPr>
          <p:cNvPr id="11" name="Anillo 10"/>
          <p:cNvSpPr/>
          <p:nvPr/>
        </p:nvSpPr>
        <p:spPr>
          <a:xfrm>
            <a:off x="2541850" y="3863976"/>
            <a:ext cx="1386206" cy="951109"/>
          </a:xfrm>
          <a:prstGeom prst="donut">
            <a:avLst>
              <a:gd name="adj" fmla="val 4916"/>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solidFill>
                <a:prstClr val="black"/>
              </a:solidFill>
            </a:endParaRPr>
          </a:p>
        </p:txBody>
      </p:sp>
      <p:sp>
        <p:nvSpPr>
          <p:cNvPr id="2" name="Flecha derecha 1"/>
          <p:cNvSpPr/>
          <p:nvPr/>
        </p:nvSpPr>
        <p:spPr>
          <a:xfrm>
            <a:off x="1699806" y="4090322"/>
            <a:ext cx="725929" cy="37348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MX"/>
          </a:p>
        </p:txBody>
      </p:sp>
      <p:sp>
        <p:nvSpPr>
          <p:cNvPr id="3" name="Flecha izquierda 2"/>
          <p:cNvSpPr/>
          <p:nvPr/>
        </p:nvSpPr>
        <p:spPr>
          <a:xfrm>
            <a:off x="10187189" y="4797152"/>
            <a:ext cx="837127" cy="443359"/>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7804131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xit" presetSubtype="32" fill="hold" grpId="0" nodeType="clickEffect">
                                  <p:stCondLst>
                                    <p:cond delay="0"/>
                                  </p:stCondLst>
                                  <p:childTnLst>
                                    <p:animEffect transition="out" filter="circle(out)">
                                      <p:cBhvr>
                                        <p:cTn id="15" dur="2000"/>
                                        <p:tgtEl>
                                          <p:spTgt spid="3"/>
                                        </p:tgtEl>
                                      </p:cBhvr>
                                    </p:animEffect>
                                    <p:set>
                                      <p:cBhvr>
                                        <p:cTn id="16"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 name="4 CuadroTexto"/>
          <p:cNvSpPr txBox="1"/>
          <p:nvPr/>
        </p:nvSpPr>
        <p:spPr>
          <a:xfrm>
            <a:off x="1919536" y="404664"/>
            <a:ext cx="3024336" cy="923330"/>
          </a:xfrm>
          <a:prstGeom prst="rect">
            <a:avLst/>
          </a:prstGeom>
          <a:noFill/>
        </p:spPr>
        <p:txBody>
          <a:bodyPr wrap="square" rtlCol="0">
            <a:spAutoFit/>
          </a:bodyPr>
          <a:lstStyle/>
          <a:p>
            <a:r>
              <a:rPr lang="es-MX" sz="5400" b="1" dirty="0">
                <a:solidFill>
                  <a:srgbClr val="C0504D">
                    <a:lumMod val="75000"/>
                  </a:srgbClr>
                </a:solidFill>
                <a:latin typeface="Curlz MT" panose="04040404050702020202" pitchFamily="82" charset="0"/>
              </a:rPr>
              <a:t>Sesiones  </a:t>
            </a:r>
          </a:p>
        </p:txBody>
      </p:sp>
      <p:graphicFrame>
        <p:nvGraphicFramePr>
          <p:cNvPr id="2" name="Tabla 1"/>
          <p:cNvGraphicFramePr>
            <a:graphicFrameLocks noGrp="1"/>
          </p:cNvGraphicFramePr>
          <p:nvPr>
            <p:extLst>
              <p:ext uri="{D42A27DB-BD31-4B8C-83A1-F6EECF244321}">
                <p14:modId xmlns:p14="http://schemas.microsoft.com/office/powerpoint/2010/main" val="1374043868"/>
              </p:ext>
            </p:extLst>
          </p:nvPr>
        </p:nvGraphicFramePr>
        <p:xfrm>
          <a:off x="1913424" y="1680488"/>
          <a:ext cx="6360368" cy="3400152"/>
        </p:xfrm>
        <a:graphic>
          <a:graphicData uri="http://schemas.openxmlformats.org/drawingml/2006/table">
            <a:tbl>
              <a:tblPr firstRow="1" bandRow="1">
                <a:tableStyleId>{21E4AEA4-8DFA-4A89-87EB-49C32662AFE0}</a:tableStyleId>
              </a:tblPr>
              <a:tblGrid>
                <a:gridCol w="3180184"/>
                <a:gridCol w="3180184"/>
              </a:tblGrid>
              <a:tr h="1133384">
                <a:tc>
                  <a:txBody>
                    <a:bodyPr/>
                    <a:lstStyle/>
                    <a:p>
                      <a:r>
                        <a:rPr lang="es-MX" sz="4000" dirty="0" smtClean="0">
                          <a:latin typeface="Curlz MT" panose="04040404050702020202" pitchFamily="82" charset="0"/>
                        </a:rPr>
                        <a:t>Lunes</a:t>
                      </a:r>
                      <a:r>
                        <a:rPr lang="es-MX" sz="4000" baseline="0" dirty="0" smtClean="0">
                          <a:latin typeface="Curlz MT" panose="04040404050702020202" pitchFamily="82" charset="0"/>
                        </a:rPr>
                        <a:t> </a:t>
                      </a:r>
                      <a:endParaRPr lang="es-MX" sz="4000" dirty="0">
                        <a:latin typeface="Curlz MT" panose="04040404050702020202" pitchFamily="82" charset="0"/>
                      </a:endParaRPr>
                    </a:p>
                  </a:txBody>
                  <a:tcPr/>
                </a:tc>
                <a:tc>
                  <a:txBody>
                    <a:bodyPr/>
                    <a:lstStyle/>
                    <a:p>
                      <a:r>
                        <a:rPr lang="es-MX" sz="4000" dirty="0" smtClean="0">
                          <a:latin typeface="Curlz MT" panose="04040404050702020202" pitchFamily="82" charset="0"/>
                        </a:rPr>
                        <a:t>7:10</a:t>
                      </a:r>
                      <a:r>
                        <a:rPr lang="es-MX" sz="4000" baseline="0" dirty="0" smtClean="0">
                          <a:latin typeface="Curlz MT" panose="04040404050702020202" pitchFamily="82" charset="0"/>
                        </a:rPr>
                        <a:t> a 8:50 </a:t>
                      </a:r>
                      <a:endParaRPr lang="es-MX" sz="4000" dirty="0">
                        <a:latin typeface="Curlz MT" panose="04040404050702020202" pitchFamily="82" charset="0"/>
                      </a:endParaRPr>
                    </a:p>
                  </a:txBody>
                  <a:tcPr/>
                </a:tc>
              </a:tr>
              <a:tr h="1133384">
                <a:tc>
                  <a:txBody>
                    <a:bodyPr/>
                    <a:lstStyle/>
                    <a:p>
                      <a:r>
                        <a:rPr lang="es-MX" sz="4000" dirty="0" smtClean="0">
                          <a:latin typeface="Curlz MT" panose="04040404050702020202" pitchFamily="82" charset="0"/>
                        </a:rPr>
                        <a:t>Martes </a:t>
                      </a:r>
                      <a:endParaRPr lang="es-MX" sz="4000" dirty="0">
                        <a:latin typeface="Curlz MT" panose="04040404050702020202" pitchFamily="82" charset="0"/>
                      </a:endParaRPr>
                    </a:p>
                  </a:txBody>
                  <a:tcPr/>
                </a:tc>
                <a:tc>
                  <a:txBody>
                    <a:bodyPr/>
                    <a:lstStyle/>
                    <a:p>
                      <a:r>
                        <a:rPr lang="es-MX" sz="4000" dirty="0" smtClean="0">
                          <a:latin typeface="Curlz MT" panose="04040404050702020202" pitchFamily="82" charset="0"/>
                        </a:rPr>
                        <a:t>8:00</a:t>
                      </a:r>
                      <a:r>
                        <a:rPr lang="es-MX" sz="4000" baseline="0" dirty="0" smtClean="0">
                          <a:latin typeface="Curlz MT" panose="04040404050702020202" pitchFamily="82" charset="0"/>
                        </a:rPr>
                        <a:t> a 9:40</a:t>
                      </a:r>
                      <a:endParaRPr lang="es-MX" sz="4000" dirty="0">
                        <a:latin typeface="Curlz MT" panose="04040404050702020202" pitchFamily="82" charset="0"/>
                      </a:endParaRPr>
                    </a:p>
                  </a:txBody>
                  <a:tcPr/>
                </a:tc>
              </a:tr>
              <a:tr h="1133384">
                <a:tc>
                  <a:txBody>
                    <a:bodyPr/>
                    <a:lstStyle/>
                    <a:p>
                      <a:r>
                        <a:rPr lang="es-MX" sz="4000" dirty="0" smtClean="0">
                          <a:latin typeface="Curlz MT" panose="04040404050702020202" pitchFamily="82" charset="0"/>
                        </a:rPr>
                        <a:t>Miércoles </a:t>
                      </a:r>
                      <a:endParaRPr lang="es-MX" sz="4000" dirty="0">
                        <a:latin typeface="Curlz MT" panose="04040404050702020202" pitchFamily="82" charset="0"/>
                      </a:endParaRPr>
                    </a:p>
                  </a:txBody>
                  <a:tcPr/>
                </a:tc>
                <a:tc>
                  <a:txBody>
                    <a:bodyPr/>
                    <a:lstStyle/>
                    <a:p>
                      <a:r>
                        <a:rPr lang="es-MX" sz="4000" dirty="0" smtClean="0">
                          <a:latin typeface="Curlz MT" panose="04040404050702020202" pitchFamily="82" charset="0"/>
                        </a:rPr>
                        <a:t>11:00</a:t>
                      </a:r>
                      <a:r>
                        <a:rPr lang="es-MX" sz="4000" baseline="0" dirty="0" smtClean="0">
                          <a:latin typeface="Curlz MT" panose="04040404050702020202" pitchFamily="82" charset="0"/>
                        </a:rPr>
                        <a:t> a 12:40 </a:t>
                      </a:r>
                      <a:r>
                        <a:rPr lang="es-MX" sz="4000" dirty="0" smtClean="0">
                          <a:latin typeface="Curlz MT" panose="04040404050702020202" pitchFamily="82" charset="0"/>
                        </a:rPr>
                        <a:t> </a:t>
                      </a:r>
                      <a:endParaRPr lang="es-MX" sz="4000" dirty="0">
                        <a:latin typeface="Curlz MT" panose="04040404050702020202" pitchFamily="82" charset="0"/>
                      </a:endParaRPr>
                    </a:p>
                  </a:txBody>
                  <a:tcPr/>
                </a:tc>
              </a:tr>
            </a:tbl>
          </a:graphicData>
        </a:graphic>
      </p:graphicFrame>
      <p:pic>
        <p:nvPicPr>
          <p:cNvPr id="3" name="Imagen 2"/>
          <p:cNvPicPr>
            <a:picLocks noChangeAspect="1"/>
          </p:cNvPicPr>
          <p:nvPr/>
        </p:nvPicPr>
        <p:blipFill>
          <a:blip r:embed="rId3"/>
          <a:stretch>
            <a:fillRect/>
          </a:stretch>
        </p:blipFill>
        <p:spPr>
          <a:xfrm rot="353491">
            <a:off x="8775700" y="3548379"/>
            <a:ext cx="2755900" cy="2959100"/>
          </a:xfrm>
          <a:prstGeom prst="rect">
            <a:avLst/>
          </a:prstGeom>
        </p:spPr>
      </p:pic>
    </p:spTree>
    <p:extLst>
      <p:ext uri="{BB962C8B-B14F-4D97-AF65-F5344CB8AC3E}">
        <p14:creationId xmlns:p14="http://schemas.microsoft.com/office/powerpoint/2010/main" val="187976749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5 CuadroTexto"/>
          <p:cNvSpPr txBox="1"/>
          <p:nvPr/>
        </p:nvSpPr>
        <p:spPr>
          <a:xfrm>
            <a:off x="1991544" y="332657"/>
            <a:ext cx="8424936" cy="6370975"/>
          </a:xfrm>
          <a:prstGeom prst="rect">
            <a:avLst/>
          </a:prstGeom>
          <a:noFill/>
        </p:spPr>
        <p:txBody>
          <a:bodyPr wrap="square" rtlCol="0">
            <a:spAutoFit/>
          </a:bodyPr>
          <a:lstStyle/>
          <a:p>
            <a:pPr marL="685800" indent="-685800">
              <a:buFont typeface="Arial" panose="020B0604020202020204" pitchFamily="34" charset="0"/>
              <a:buChar char="•"/>
            </a:pPr>
            <a:endParaRPr lang="es-MX" sz="4800" dirty="0">
              <a:solidFill>
                <a:srgbClr val="C0504D">
                  <a:lumMod val="50000"/>
                </a:srgbClr>
              </a:solidFill>
              <a:latin typeface="Curlz MT" panose="04040404050702020202" pitchFamily="82" charset="0"/>
            </a:endParaRPr>
          </a:p>
          <a:p>
            <a:pPr marL="685800" indent="-685800">
              <a:buFont typeface="Arial" panose="020B0604020202020204" pitchFamily="34" charset="0"/>
              <a:buChar char="•"/>
            </a:pPr>
            <a:r>
              <a:rPr lang="es-MX" sz="4800" dirty="0">
                <a:solidFill>
                  <a:srgbClr val="C0504D">
                    <a:lumMod val="50000"/>
                  </a:srgbClr>
                </a:solidFill>
                <a:latin typeface="Curlz MT" panose="04040404050702020202" pitchFamily="82" charset="0"/>
              </a:rPr>
              <a:t>Puntualidad </a:t>
            </a:r>
          </a:p>
          <a:p>
            <a:pPr marL="685800" indent="-685800">
              <a:buFont typeface="Arial" panose="020B0604020202020204" pitchFamily="34" charset="0"/>
              <a:buChar char="•"/>
            </a:pPr>
            <a:r>
              <a:rPr lang="es-MX" sz="4800" dirty="0">
                <a:solidFill>
                  <a:srgbClr val="C0504D">
                    <a:lumMod val="50000"/>
                  </a:srgbClr>
                </a:solidFill>
                <a:latin typeface="Curlz MT" panose="04040404050702020202" pitchFamily="82" charset="0"/>
              </a:rPr>
              <a:t>Respeto dentro y fuera del salón</a:t>
            </a:r>
          </a:p>
          <a:p>
            <a:pPr marL="685800" indent="-685800">
              <a:buFont typeface="Arial" panose="020B0604020202020204" pitchFamily="34" charset="0"/>
              <a:buChar char="•"/>
            </a:pPr>
            <a:r>
              <a:rPr lang="es-MX" sz="4800" dirty="0">
                <a:solidFill>
                  <a:srgbClr val="C0504D">
                    <a:lumMod val="50000"/>
                  </a:srgbClr>
                </a:solidFill>
                <a:latin typeface="Curlz MT" panose="04040404050702020202" pitchFamily="82" charset="0"/>
              </a:rPr>
              <a:t>Actitud positiva hacia el trabajo  </a:t>
            </a:r>
          </a:p>
          <a:p>
            <a:pPr marL="685800" indent="-685800">
              <a:buFont typeface="Arial" panose="020B0604020202020204" pitchFamily="34" charset="0"/>
              <a:buChar char="•"/>
            </a:pPr>
            <a:r>
              <a:rPr lang="es-MX" sz="4800" dirty="0">
                <a:solidFill>
                  <a:srgbClr val="C0504D">
                    <a:lumMod val="50000"/>
                  </a:srgbClr>
                </a:solidFill>
                <a:latin typeface="Curlz MT" panose="04040404050702020202" pitchFamily="82" charset="0"/>
              </a:rPr>
              <a:t>Trabajo colaborativo</a:t>
            </a:r>
          </a:p>
          <a:p>
            <a:pPr marL="685800" indent="-685800">
              <a:buFont typeface="Arial" panose="020B0604020202020204" pitchFamily="34" charset="0"/>
              <a:buChar char="•"/>
            </a:pPr>
            <a:r>
              <a:rPr lang="es-MX" sz="4800" dirty="0">
                <a:solidFill>
                  <a:srgbClr val="C0504D">
                    <a:lumMod val="50000"/>
                  </a:srgbClr>
                </a:solidFill>
                <a:latin typeface="Curlz MT" panose="04040404050702020202" pitchFamily="82" charset="0"/>
              </a:rPr>
              <a:t>Entrega en tiempo y forma </a:t>
            </a:r>
          </a:p>
          <a:p>
            <a:pPr marL="685800" indent="-685800">
              <a:buFont typeface="Arial" panose="020B0604020202020204" pitchFamily="34" charset="0"/>
              <a:buChar char="•"/>
            </a:pPr>
            <a:r>
              <a:rPr lang="es-MX" sz="4800" dirty="0">
                <a:solidFill>
                  <a:srgbClr val="C0504D">
                    <a:lumMod val="50000"/>
                  </a:srgbClr>
                </a:solidFill>
                <a:latin typeface="Curlz MT" panose="04040404050702020202" pitchFamily="82" charset="0"/>
              </a:rPr>
              <a:t>Comunicación efectiva  </a:t>
            </a:r>
          </a:p>
          <a:p>
            <a:endParaRPr lang="es-MX" sz="7200" b="1" dirty="0">
              <a:solidFill>
                <a:srgbClr val="C0504D">
                  <a:lumMod val="50000"/>
                </a:srgbClr>
              </a:solidFill>
              <a:latin typeface="Curlz MT" panose="04040404050702020202" pitchFamily="82" charset="0"/>
            </a:endParaRPr>
          </a:p>
        </p:txBody>
      </p:sp>
    </p:spTree>
    <p:extLst>
      <p:ext uri="{BB962C8B-B14F-4D97-AF65-F5344CB8AC3E}">
        <p14:creationId xmlns:p14="http://schemas.microsoft.com/office/powerpoint/2010/main" val="22892830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3 Rectángulo"/>
          <p:cNvSpPr/>
          <p:nvPr/>
        </p:nvSpPr>
        <p:spPr>
          <a:xfrm rot="21303417">
            <a:off x="2242266" y="1807356"/>
            <a:ext cx="6181835" cy="3477875"/>
          </a:xfrm>
          <a:prstGeom prst="rect">
            <a:avLst/>
          </a:prstGeom>
          <a:solidFill>
            <a:schemeClr val="accent6">
              <a:lumMod val="60000"/>
              <a:lumOff val="40000"/>
            </a:schemeClr>
          </a:solidFill>
        </p:spPr>
        <p:txBody>
          <a:bodyPr wrap="square">
            <a:spAutoFit/>
          </a:bodyPr>
          <a:lstStyle/>
          <a:p>
            <a:pPr algn="ctr">
              <a:buFont typeface="Symbol" pitchFamily="18" charset="2"/>
              <a:buChar char=""/>
            </a:pPr>
            <a:r>
              <a:rPr lang="es-MX" sz="2000" dirty="0">
                <a:solidFill>
                  <a:prstClr val="black"/>
                </a:solidFill>
                <a:latin typeface="Kristen ITC" panose="03050502040202030202" pitchFamily="66" charset="0"/>
              </a:rPr>
              <a:t>Entrada a la clase </a:t>
            </a:r>
          </a:p>
          <a:p>
            <a:pPr algn="ctr">
              <a:buFont typeface="Symbol" pitchFamily="18" charset="2"/>
              <a:buChar char=""/>
            </a:pPr>
            <a:r>
              <a:rPr lang="es-MX" sz="2000" dirty="0">
                <a:solidFill>
                  <a:prstClr val="black"/>
                </a:solidFill>
                <a:latin typeface="Kristen ITC" panose="03050502040202030202" pitchFamily="66" charset="0"/>
              </a:rPr>
              <a:t>Hora del receso </a:t>
            </a:r>
          </a:p>
          <a:p>
            <a:pPr algn="ctr">
              <a:buFont typeface="Symbol" pitchFamily="18" charset="2"/>
              <a:buChar char=""/>
            </a:pPr>
            <a:r>
              <a:rPr lang="es-MX" sz="2000" dirty="0">
                <a:solidFill>
                  <a:prstClr val="black"/>
                </a:solidFill>
                <a:latin typeface="Kristen ITC" panose="03050502040202030202" pitchFamily="66" charset="0"/>
              </a:rPr>
              <a:t>Honores a la bandera </a:t>
            </a:r>
          </a:p>
          <a:p>
            <a:pPr algn="ctr">
              <a:buFont typeface="Symbol" pitchFamily="18" charset="2"/>
              <a:buChar char=""/>
            </a:pPr>
            <a:r>
              <a:rPr lang="es-MX" sz="2000" dirty="0">
                <a:solidFill>
                  <a:prstClr val="black"/>
                </a:solidFill>
                <a:latin typeface="Kristen ITC" panose="03050502040202030202" pitchFamily="66" charset="0"/>
              </a:rPr>
              <a:t>Permisos para salir de la clase</a:t>
            </a:r>
          </a:p>
          <a:p>
            <a:pPr algn="ctr">
              <a:buFont typeface="Symbol" pitchFamily="18" charset="2"/>
              <a:buChar char=""/>
            </a:pPr>
            <a:r>
              <a:rPr lang="es-MX" sz="2000" dirty="0">
                <a:solidFill>
                  <a:prstClr val="black"/>
                </a:solidFill>
                <a:latin typeface="Kristen ITC" panose="03050502040202030202" pitchFamily="66" charset="0"/>
              </a:rPr>
              <a:t>Uso del sanitario </a:t>
            </a:r>
          </a:p>
          <a:p>
            <a:pPr algn="ctr">
              <a:buFont typeface="Symbol" pitchFamily="18" charset="2"/>
              <a:buChar char=""/>
            </a:pPr>
            <a:r>
              <a:rPr lang="es-MX" sz="2000" dirty="0">
                <a:solidFill>
                  <a:prstClr val="black"/>
                </a:solidFill>
                <a:latin typeface="Kristen ITC" panose="03050502040202030202" pitchFamily="66" charset="0"/>
              </a:rPr>
              <a:t>Uniforme </a:t>
            </a:r>
          </a:p>
          <a:p>
            <a:pPr algn="ctr">
              <a:buFont typeface="Symbol" pitchFamily="18" charset="2"/>
              <a:buChar char=""/>
            </a:pPr>
            <a:r>
              <a:rPr lang="es-MX" sz="2000" dirty="0">
                <a:solidFill>
                  <a:prstClr val="black"/>
                </a:solidFill>
                <a:latin typeface="Kristen ITC" panose="03050502040202030202" pitchFamily="66" charset="0"/>
              </a:rPr>
              <a:t>Normas en el aula (comida, respeto entre las compañeras y al docente) </a:t>
            </a:r>
          </a:p>
          <a:p>
            <a:pPr algn="ctr">
              <a:buFont typeface="Symbol" pitchFamily="18" charset="2"/>
              <a:buChar char=""/>
            </a:pPr>
            <a:r>
              <a:rPr lang="es-MX" sz="2000" dirty="0">
                <a:solidFill>
                  <a:prstClr val="black"/>
                </a:solidFill>
                <a:latin typeface="Kristen ITC" panose="03050502040202030202" pitchFamily="66" charset="0"/>
              </a:rPr>
              <a:t>Uso de computadora y celular </a:t>
            </a:r>
          </a:p>
          <a:p>
            <a:pPr algn="ctr">
              <a:buFont typeface="Symbol" pitchFamily="18" charset="2"/>
              <a:buChar char=""/>
            </a:pPr>
            <a:r>
              <a:rPr lang="es-MX" sz="2000" dirty="0">
                <a:solidFill>
                  <a:prstClr val="black"/>
                </a:solidFill>
                <a:latin typeface="Kristen ITC" panose="03050502040202030202" pitchFamily="66" charset="0"/>
              </a:rPr>
              <a:t>Entrega de tareas y trabajos </a:t>
            </a:r>
          </a:p>
          <a:p>
            <a:pPr algn="ctr">
              <a:buFont typeface="Symbol" pitchFamily="18" charset="2"/>
              <a:buChar char=""/>
            </a:pPr>
            <a:endParaRPr lang="es-MX" sz="2000" dirty="0">
              <a:solidFill>
                <a:prstClr val="black"/>
              </a:solidFill>
              <a:latin typeface="Kristen ITC" panose="03050502040202030202" pitchFamily="66" charset="0"/>
            </a:endParaRPr>
          </a:p>
        </p:txBody>
      </p:sp>
      <p:sp>
        <p:nvSpPr>
          <p:cNvPr id="5" name="4 CuadroTexto"/>
          <p:cNvSpPr txBox="1"/>
          <p:nvPr/>
        </p:nvSpPr>
        <p:spPr>
          <a:xfrm>
            <a:off x="2085602" y="332657"/>
            <a:ext cx="5594575" cy="830997"/>
          </a:xfrm>
          <a:prstGeom prst="rect">
            <a:avLst/>
          </a:prstGeom>
          <a:solidFill>
            <a:schemeClr val="accent6">
              <a:lumMod val="20000"/>
              <a:lumOff val="80000"/>
            </a:schemeClr>
          </a:solidFill>
        </p:spPr>
        <p:txBody>
          <a:bodyPr wrap="square" rtlCol="0">
            <a:spAutoFit/>
          </a:bodyPr>
          <a:lstStyle/>
          <a:p>
            <a:r>
              <a:rPr lang="es-MX" sz="4800" dirty="0">
                <a:solidFill>
                  <a:prstClr val="black"/>
                </a:solidFill>
                <a:latin typeface="Curlz MT" panose="04040404050702020202" pitchFamily="82" charset="0"/>
              </a:rPr>
              <a:t>Toma de acuerdos </a:t>
            </a:r>
          </a:p>
        </p:txBody>
      </p:sp>
    </p:spTree>
    <p:extLst>
      <p:ext uri="{BB962C8B-B14F-4D97-AF65-F5344CB8AC3E}">
        <p14:creationId xmlns:p14="http://schemas.microsoft.com/office/powerpoint/2010/main" val="250222411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1456</TotalTime>
  <Words>1223</Words>
  <Application>Microsoft Office PowerPoint</Application>
  <PresentationFormat>Personalizado</PresentationFormat>
  <Paragraphs>293</Paragraphs>
  <Slides>18</Slides>
  <Notes>2</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magda</dc:creator>
  <cp:lastModifiedBy>janet campos</cp:lastModifiedBy>
  <cp:revision>14</cp:revision>
  <dcterms:created xsi:type="dcterms:W3CDTF">2014-02-04T19:44:01Z</dcterms:created>
  <dcterms:modified xsi:type="dcterms:W3CDTF">2015-03-18T00:10:32Z</dcterms:modified>
</cp:coreProperties>
</file>